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4" r:id="rId2"/>
    <p:sldId id="275" r:id="rId3"/>
    <p:sldId id="276" r:id="rId4"/>
    <p:sldId id="277" r:id="rId5"/>
    <p:sldId id="278" r:id="rId6"/>
    <p:sldId id="279" r:id="rId7"/>
    <p:sldId id="280" r:id="rId8"/>
    <p:sldId id="281" r:id="rId9"/>
    <p:sldId id="282" r:id="rId10"/>
    <p:sldId id="283" r:id="rId11"/>
    <p:sldId id="28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97" d="100"/>
          <a:sy n="97" d="100"/>
        </p:scale>
        <p:origin x="1110"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 Boardman" userId="b753154cdebe51b7" providerId="LiveId" clId="{F2806744-71E0-4024-8904-B048DF09F935}"/>
    <pc:docChg chg="modSld">
      <pc:chgData name="Simon Boardman" userId="b753154cdebe51b7" providerId="LiveId" clId="{F2806744-71E0-4024-8904-B048DF09F935}" dt="2025-02-05T16:52:16.725" v="36" actId="20577"/>
      <pc:docMkLst>
        <pc:docMk/>
      </pc:docMkLst>
      <pc:sldChg chg="modSp mod">
        <pc:chgData name="Simon Boardman" userId="b753154cdebe51b7" providerId="LiveId" clId="{F2806744-71E0-4024-8904-B048DF09F935}" dt="2025-02-05T16:49:57.729" v="4" actId="6549"/>
        <pc:sldMkLst>
          <pc:docMk/>
          <pc:sldMk cId="707988879" sldId="274"/>
        </pc:sldMkLst>
        <pc:spChg chg="mod">
          <ac:chgData name="Simon Boardman" userId="b753154cdebe51b7" providerId="LiveId" clId="{F2806744-71E0-4024-8904-B048DF09F935}" dt="2025-02-05T16:49:30.944" v="0" actId="6549"/>
          <ac:spMkLst>
            <pc:docMk/>
            <pc:sldMk cId="707988879" sldId="274"/>
            <ac:spMk id="2" creationId="{67F69A58-E902-4FFF-DB78-3249BCC830FA}"/>
          </ac:spMkLst>
        </pc:spChg>
        <pc:spChg chg="mod">
          <ac:chgData name="Simon Boardman" userId="b753154cdebe51b7" providerId="LiveId" clId="{F2806744-71E0-4024-8904-B048DF09F935}" dt="2025-02-05T16:49:57.729" v="4" actId="6549"/>
          <ac:spMkLst>
            <pc:docMk/>
            <pc:sldMk cId="707988879" sldId="274"/>
            <ac:spMk id="3" creationId="{A0057808-5A0C-230A-350A-3DB41314B71C}"/>
          </ac:spMkLst>
        </pc:spChg>
      </pc:sldChg>
      <pc:sldChg chg="modSp mod">
        <pc:chgData name="Simon Boardman" userId="b753154cdebe51b7" providerId="LiveId" clId="{F2806744-71E0-4024-8904-B048DF09F935}" dt="2025-02-05T16:50:15.936" v="7" actId="113"/>
        <pc:sldMkLst>
          <pc:docMk/>
          <pc:sldMk cId="90474127" sldId="275"/>
        </pc:sldMkLst>
        <pc:spChg chg="mod">
          <ac:chgData name="Simon Boardman" userId="b753154cdebe51b7" providerId="LiveId" clId="{F2806744-71E0-4024-8904-B048DF09F935}" dt="2025-02-05T16:50:15.936" v="7" actId="113"/>
          <ac:spMkLst>
            <pc:docMk/>
            <pc:sldMk cId="90474127" sldId="275"/>
            <ac:spMk id="3" creationId="{A259817E-A440-0D58-A821-53A8BD1FC334}"/>
          </ac:spMkLst>
        </pc:spChg>
      </pc:sldChg>
      <pc:sldChg chg="modSp mod">
        <pc:chgData name="Simon Boardman" userId="b753154cdebe51b7" providerId="LiveId" clId="{F2806744-71E0-4024-8904-B048DF09F935}" dt="2025-02-05T16:50:41.812" v="12" actId="113"/>
        <pc:sldMkLst>
          <pc:docMk/>
          <pc:sldMk cId="18194012" sldId="276"/>
        </pc:sldMkLst>
        <pc:spChg chg="mod">
          <ac:chgData name="Simon Boardman" userId="b753154cdebe51b7" providerId="LiveId" clId="{F2806744-71E0-4024-8904-B048DF09F935}" dt="2025-02-05T16:50:41.812" v="12" actId="113"/>
          <ac:spMkLst>
            <pc:docMk/>
            <pc:sldMk cId="18194012" sldId="276"/>
            <ac:spMk id="3" creationId="{F22988FF-DAFB-0C98-BFF2-6B9F570BA345}"/>
          </ac:spMkLst>
        </pc:spChg>
      </pc:sldChg>
      <pc:sldChg chg="modSp mod">
        <pc:chgData name="Simon Boardman" userId="b753154cdebe51b7" providerId="LiveId" clId="{F2806744-71E0-4024-8904-B048DF09F935}" dt="2025-02-05T16:50:52.502" v="15" actId="113"/>
        <pc:sldMkLst>
          <pc:docMk/>
          <pc:sldMk cId="353044514" sldId="277"/>
        </pc:sldMkLst>
        <pc:spChg chg="mod">
          <ac:chgData name="Simon Boardman" userId="b753154cdebe51b7" providerId="LiveId" clId="{F2806744-71E0-4024-8904-B048DF09F935}" dt="2025-02-05T16:50:52.502" v="15" actId="113"/>
          <ac:spMkLst>
            <pc:docMk/>
            <pc:sldMk cId="353044514" sldId="277"/>
            <ac:spMk id="3" creationId="{4EB7D597-C476-5F22-0097-EEF84EE56916}"/>
          </ac:spMkLst>
        </pc:spChg>
      </pc:sldChg>
      <pc:sldChg chg="modSp mod">
        <pc:chgData name="Simon Boardman" userId="b753154cdebe51b7" providerId="LiveId" clId="{F2806744-71E0-4024-8904-B048DF09F935}" dt="2025-02-05T16:51:05.513" v="19" actId="113"/>
        <pc:sldMkLst>
          <pc:docMk/>
          <pc:sldMk cId="1009643600" sldId="278"/>
        </pc:sldMkLst>
        <pc:spChg chg="mod">
          <ac:chgData name="Simon Boardman" userId="b753154cdebe51b7" providerId="LiveId" clId="{F2806744-71E0-4024-8904-B048DF09F935}" dt="2025-02-05T16:51:05.513" v="19" actId="113"/>
          <ac:spMkLst>
            <pc:docMk/>
            <pc:sldMk cId="1009643600" sldId="278"/>
            <ac:spMk id="4" creationId="{DEB184B0-7D99-1C5D-1AD9-68C7016E3CD2}"/>
          </ac:spMkLst>
        </pc:spChg>
      </pc:sldChg>
      <pc:sldChg chg="modSp mod">
        <pc:chgData name="Simon Boardman" userId="b753154cdebe51b7" providerId="LiveId" clId="{F2806744-71E0-4024-8904-B048DF09F935}" dt="2025-02-05T16:51:22.307" v="22" actId="113"/>
        <pc:sldMkLst>
          <pc:docMk/>
          <pc:sldMk cId="1231919882" sldId="280"/>
        </pc:sldMkLst>
        <pc:spChg chg="mod">
          <ac:chgData name="Simon Boardman" userId="b753154cdebe51b7" providerId="LiveId" clId="{F2806744-71E0-4024-8904-B048DF09F935}" dt="2025-02-05T16:51:22.307" v="22" actId="113"/>
          <ac:spMkLst>
            <pc:docMk/>
            <pc:sldMk cId="1231919882" sldId="280"/>
            <ac:spMk id="4" creationId="{598B6678-9F9D-FB92-E295-F0FAA7A3116A}"/>
          </ac:spMkLst>
        </pc:spChg>
      </pc:sldChg>
      <pc:sldChg chg="modSp mod">
        <pc:chgData name="Simon Boardman" userId="b753154cdebe51b7" providerId="LiveId" clId="{F2806744-71E0-4024-8904-B048DF09F935}" dt="2025-02-05T16:51:30.321" v="25" actId="113"/>
        <pc:sldMkLst>
          <pc:docMk/>
          <pc:sldMk cId="4282927243" sldId="281"/>
        </pc:sldMkLst>
        <pc:spChg chg="mod">
          <ac:chgData name="Simon Boardman" userId="b753154cdebe51b7" providerId="LiveId" clId="{F2806744-71E0-4024-8904-B048DF09F935}" dt="2025-02-05T16:51:30.321" v="25" actId="113"/>
          <ac:spMkLst>
            <pc:docMk/>
            <pc:sldMk cId="4282927243" sldId="281"/>
            <ac:spMk id="3" creationId="{8EA43CF5-6C42-8164-5D6E-92AD8A40C4B4}"/>
          </ac:spMkLst>
        </pc:spChg>
      </pc:sldChg>
      <pc:sldChg chg="modSp mod">
        <pc:chgData name="Simon Boardman" userId="b753154cdebe51b7" providerId="LiveId" clId="{F2806744-71E0-4024-8904-B048DF09F935}" dt="2025-02-05T16:51:40.136" v="29" actId="113"/>
        <pc:sldMkLst>
          <pc:docMk/>
          <pc:sldMk cId="971204895" sldId="282"/>
        </pc:sldMkLst>
        <pc:spChg chg="mod">
          <ac:chgData name="Simon Boardman" userId="b753154cdebe51b7" providerId="LiveId" clId="{F2806744-71E0-4024-8904-B048DF09F935}" dt="2025-02-05T16:51:40.136" v="29" actId="113"/>
          <ac:spMkLst>
            <pc:docMk/>
            <pc:sldMk cId="971204895" sldId="282"/>
            <ac:spMk id="4" creationId="{BB9287E5-65C9-8523-2367-CD35978A4619}"/>
          </ac:spMkLst>
        </pc:spChg>
      </pc:sldChg>
      <pc:sldChg chg="modSp mod">
        <pc:chgData name="Simon Boardman" userId="b753154cdebe51b7" providerId="LiveId" clId="{F2806744-71E0-4024-8904-B048DF09F935}" dt="2025-02-05T16:51:51.992" v="31" actId="113"/>
        <pc:sldMkLst>
          <pc:docMk/>
          <pc:sldMk cId="2726765767" sldId="283"/>
        </pc:sldMkLst>
        <pc:spChg chg="mod">
          <ac:chgData name="Simon Boardman" userId="b753154cdebe51b7" providerId="LiveId" clId="{F2806744-71E0-4024-8904-B048DF09F935}" dt="2025-02-05T16:51:51.992" v="31" actId="113"/>
          <ac:spMkLst>
            <pc:docMk/>
            <pc:sldMk cId="2726765767" sldId="283"/>
            <ac:spMk id="3" creationId="{DDB2DD39-BD35-5175-5A07-5A6A01EA2A6E}"/>
          </ac:spMkLst>
        </pc:spChg>
      </pc:sldChg>
      <pc:sldChg chg="modSp mod">
        <pc:chgData name="Simon Boardman" userId="b753154cdebe51b7" providerId="LiveId" clId="{F2806744-71E0-4024-8904-B048DF09F935}" dt="2025-02-05T16:52:16.725" v="36" actId="20577"/>
        <pc:sldMkLst>
          <pc:docMk/>
          <pc:sldMk cId="2242375741" sldId="284"/>
        </pc:sldMkLst>
        <pc:spChg chg="mod">
          <ac:chgData name="Simon Boardman" userId="b753154cdebe51b7" providerId="LiveId" clId="{F2806744-71E0-4024-8904-B048DF09F935}" dt="2025-02-05T16:52:16.725" v="36" actId="20577"/>
          <ac:spMkLst>
            <pc:docMk/>
            <pc:sldMk cId="2242375741" sldId="284"/>
            <ac:spMk id="2" creationId="{C16F64B3-6259-1607-AAF5-E5DFFBD0687A}"/>
          </ac:spMkLst>
        </pc:spChg>
        <pc:spChg chg="mod">
          <ac:chgData name="Simon Boardman" userId="b753154cdebe51b7" providerId="LiveId" clId="{F2806744-71E0-4024-8904-B048DF09F935}" dt="2025-02-05T16:52:04.152" v="34" actId="113"/>
          <ac:spMkLst>
            <pc:docMk/>
            <pc:sldMk cId="2242375741" sldId="284"/>
            <ac:spMk id="3" creationId="{C10C72E2-B27F-B652-18C7-539AE227D7BD}"/>
          </ac:spMkLst>
        </pc:spChg>
      </pc:sldChg>
    </pc:docChg>
  </pc:docChgLst>
  <pc:docChgLst>
    <pc:chgData name="Simon Boardman" userId="b753154cdebe51b7" providerId="LiveId" clId="{3A38C9CA-BC38-4A87-9686-CBA67F9A12BE}"/>
    <pc:docChg chg="custSel modSld">
      <pc:chgData name="Simon Boardman" userId="b753154cdebe51b7" providerId="LiveId" clId="{3A38C9CA-BC38-4A87-9686-CBA67F9A12BE}" dt="2024-10-16T18:34:18.230" v="62" actId="404"/>
      <pc:docMkLst>
        <pc:docMk/>
      </pc:docMkLst>
      <pc:sldChg chg="modSp modNotes">
        <pc:chgData name="Simon Boardman" userId="b753154cdebe51b7" providerId="LiveId" clId="{3A38C9CA-BC38-4A87-9686-CBA67F9A12BE}" dt="2024-10-16T18:29:36.940" v="0"/>
        <pc:sldMkLst>
          <pc:docMk/>
          <pc:sldMk cId="707988879" sldId="274"/>
        </pc:sldMkLst>
      </pc:sldChg>
      <pc:sldChg chg="modSp mod modNotes">
        <pc:chgData name="Simon Boardman" userId="b753154cdebe51b7" providerId="LiveId" clId="{3A38C9CA-BC38-4A87-9686-CBA67F9A12BE}" dt="2024-10-16T18:29:58.840" v="10" actId="20577"/>
        <pc:sldMkLst>
          <pc:docMk/>
          <pc:sldMk cId="90474127" sldId="275"/>
        </pc:sldMkLst>
      </pc:sldChg>
      <pc:sldChg chg="modSp modNotes">
        <pc:chgData name="Simon Boardman" userId="b753154cdebe51b7" providerId="LiveId" clId="{3A38C9CA-BC38-4A87-9686-CBA67F9A12BE}" dt="2024-10-16T18:29:36.940" v="0"/>
        <pc:sldMkLst>
          <pc:docMk/>
          <pc:sldMk cId="18194012" sldId="276"/>
        </pc:sldMkLst>
      </pc:sldChg>
      <pc:sldChg chg="modSp modNotes">
        <pc:chgData name="Simon Boardman" userId="b753154cdebe51b7" providerId="LiveId" clId="{3A38C9CA-BC38-4A87-9686-CBA67F9A12BE}" dt="2024-10-16T18:29:36.940" v="0"/>
        <pc:sldMkLst>
          <pc:docMk/>
          <pc:sldMk cId="353044514" sldId="277"/>
        </pc:sldMkLst>
      </pc:sldChg>
      <pc:sldChg chg="modSp">
        <pc:chgData name="Simon Boardman" userId="b753154cdebe51b7" providerId="LiveId" clId="{3A38C9CA-BC38-4A87-9686-CBA67F9A12BE}" dt="2024-10-16T18:29:36.940" v="0"/>
        <pc:sldMkLst>
          <pc:docMk/>
          <pc:sldMk cId="4033583025" sldId="279"/>
        </pc:sldMkLst>
      </pc:sldChg>
      <pc:sldChg chg="modSp modNotes">
        <pc:chgData name="Simon Boardman" userId="b753154cdebe51b7" providerId="LiveId" clId="{3A38C9CA-BC38-4A87-9686-CBA67F9A12BE}" dt="2024-10-16T18:29:36.940" v="0"/>
        <pc:sldMkLst>
          <pc:docMk/>
          <pc:sldMk cId="1231919882" sldId="280"/>
        </pc:sldMkLst>
      </pc:sldChg>
      <pc:sldChg chg="modSp">
        <pc:chgData name="Simon Boardman" userId="b753154cdebe51b7" providerId="LiveId" clId="{3A38C9CA-BC38-4A87-9686-CBA67F9A12BE}" dt="2024-10-16T18:29:36.940" v="0"/>
        <pc:sldMkLst>
          <pc:docMk/>
          <pc:sldMk cId="4282927243" sldId="281"/>
        </pc:sldMkLst>
      </pc:sldChg>
      <pc:sldChg chg="modSp mod">
        <pc:chgData name="Simon Boardman" userId="b753154cdebe51b7" providerId="LiveId" clId="{3A38C9CA-BC38-4A87-9686-CBA67F9A12BE}" dt="2024-10-16T18:32:53.022" v="11" actId="33524"/>
        <pc:sldMkLst>
          <pc:docMk/>
          <pc:sldMk cId="971204895" sldId="282"/>
        </pc:sldMkLst>
      </pc:sldChg>
      <pc:sldChg chg="modSp mod modNotes">
        <pc:chgData name="Simon Boardman" userId="b753154cdebe51b7" providerId="LiveId" clId="{3A38C9CA-BC38-4A87-9686-CBA67F9A12BE}" dt="2024-10-16T18:33:07.693" v="12" actId="113"/>
        <pc:sldMkLst>
          <pc:docMk/>
          <pc:sldMk cId="2726765767" sldId="283"/>
        </pc:sldMkLst>
      </pc:sldChg>
      <pc:sldChg chg="modSp mod modNotes">
        <pc:chgData name="Simon Boardman" userId="b753154cdebe51b7" providerId="LiveId" clId="{3A38C9CA-BC38-4A87-9686-CBA67F9A12BE}" dt="2024-10-16T18:34:18.230" v="62" actId="404"/>
        <pc:sldMkLst>
          <pc:docMk/>
          <pc:sldMk cId="2242375741" sldId="284"/>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418C72-AA53-4930-BA87-B478AE4002FC}" type="doc">
      <dgm:prSet loTypeId="urn:microsoft.com/office/officeart/2018/2/layout/IconVerticalSolidList" loCatId="icon" qsTypeId="urn:microsoft.com/office/officeart/2005/8/quickstyle/simple1" qsCatId="simple" csTypeId="urn:microsoft.com/office/officeart/2005/8/colors/accent0_1" csCatId="mainScheme" phldr="1"/>
      <dgm:spPr/>
      <dgm:t>
        <a:bodyPr/>
        <a:lstStyle/>
        <a:p>
          <a:endParaRPr lang="en-US"/>
        </a:p>
      </dgm:t>
    </dgm:pt>
    <dgm:pt modelId="{70E4F2ED-A076-4AAD-B21B-68186F407909}">
      <dgm:prSet/>
      <dgm:spPr/>
      <dgm:t>
        <a:bodyPr/>
        <a:lstStyle/>
        <a:p>
          <a:r>
            <a:rPr lang="en-US"/>
            <a:t>Automate Coding Volumes</a:t>
          </a:r>
        </a:p>
      </dgm:t>
    </dgm:pt>
    <dgm:pt modelId="{3376BB0B-92B1-4F38-B41B-C6FED6A00504}" type="parTrans" cxnId="{2DBF0D3B-D9E9-4DD4-9EA6-25B926C95575}">
      <dgm:prSet/>
      <dgm:spPr/>
      <dgm:t>
        <a:bodyPr/>
        <a:lstStyle/>
        <a:p>
          <a:endParaRPr lang="en-US"/>
        </a:p>
      </dgm:t>
    </dgm:pt>
    <dgm:pt modelId="{2FF9B8AA-9D22-4781-A4EC-FC6B3D65A128}" type="sibTrans" cxnId="{2DBF0D3B-D9E9-4DD4-9EA6-25B926C95575}">
      <dgm:prSet/>
      <dgm:spPr/>
      <dgm:t>
        <a:bodyPr/>
        <a:lstStyle/>
        <a:p>
          <a:endParaRPr lang="en-US"/>
        </a:p>
      </dgm:t>
    </dgm:pt>
    <dgm:pt modelId="{AB5091C3-7E5B-402D-BDA7-36E056B78BB5}">
      <dgm:prSet/>
      <dgm:spPr/>
      <dgm:t>
        <a:bodyPr/>
        <a:lstStyle/>
        <a:p>
          <a:r>
            <a:rPr lang="en-US"/>
            <a:t>Up to 80% automation of coding tasks</a:t>
          </a:r>
        </a:p>
      </dgm:t>
    </dgm:pt>
    <dgm:pt modelId="{6271BE62-A22F-4FA1-9846-FA1B347C8CED}" type="parTrans" cxnId="{D0512934-E0D9-4AE8-B238-5FA80A661140}">
      <dgm:prSet/>
      <dgm:spPr/>
      <dgm:t>
        <a:bodyPr/>
        <a:lstStyle/>
        <a:p>
          <a:endParaRPr lang="en-US"/>
        </a:p>
      </dgm:t>
    </dgm:pt>
    <dgm:pt modelId="{55611974-BE36-4AE1-9DC5-D48F5054DDF0}" type="sibTrans" cxnId="{D0512934-E0D9-4AE8-B238-5FA80A661140}">
      <dgm:prSet/>
      <dgm:spPr/>
      <dgm:t>
        <a:bodyPr/>
        <a:lstStyle/>
        <a:p>
          <a:endParaRPr lang="en-US"/>
        </a:p>
      </dgm:t>
    </dgm:pt>
    <dgm:pt modelId="{A4324A9E-A8BC-4B06-8EEC-57ECE807F33B}">
      <dgm:prSet/>
      <dgm:spPr/>
      <dgm:t>
        <a:bodyPr/>
        <a:lstStyle/>
        <a:p>
          <a:r>
            <a:rPr lang="en-US"/>
            <a:t>Real-Time Audit</a:t>
          </a:r>
        </a:p>
      </dgm:t>
    </dgm:pt>
    <dgm:pt modelId="{39160909-9A42-4654-A863-989AE5962ACF}" type="parTrans" cxnId="{4794DB0A-5D3A-4002-BF24-2ACDB43B547E}">
      <dgm:prSet/>
      <dgm:spPr/>
      <dgm:t>
        <a:bodyPr/>
        <a:lstStyle/>
        <a:p>
          <a:endParaRPr lang="en-US"/>
        </a:p>
      </dgm:t>
    </dgm:pt>
    <dgm:pt modelId="{1D110560-026D-4CF2-BBBD-7917AF361E2A}" type="sibTrans" cxnId="{4794DB0A-5D3A-4002-BF24-2ACDB43B547E}">
      <dgm:prSet/>
      <dgm:spPr/>
      <dgm:t>
        <a:bodyPr/>
        <a:lstStyle/>
        <a:p>
          <a:endParaRPr lang="en-US"/>
        </a:p>
      </dgm:t>
    </dgm:pt>
    <dgm:pt modelId="{E741929C-F91E-48FB-981F-E8238D6F5B66}">
      <dgm:prSet/>
      <dgm:spPr/>
      <dgm:t>
        <a:bodyPr/>
        <a:lstStyle/>
        <a:p>
          <a:r>
            <a:rPr lang="en-US"/>
            <a:t>Ensures accuracy and compliance</a:t>
          </a:r>
        </a:p>
      </dgm:t>
    </dgm:pt>
    <dgm:pt modelId="{F016729D-3A80-468E-B5D9-38DFE3F2E83F}" type="parTrans" cxnId="{734BB47C-A2E9-46F3-A05B-D0E018D9B0F6}">
      <dgm:prSet/>
      <dgm:spPr/>
      <dgm:t>
        <a:bodyPr/>
        <a:lstStyle/>
        <a:p>
          <a:endParaRPr lang="en-US"/>
        </a:p>
      </dgm:t>
    </dgm:pt>
    <dgm:pt modelId="{0B7B6412-B20F-4430-AC42-2E5D226E89A7}" type="sibTrans" cxnId="{734BB47C-A2E9-46F3-A05B-D0E018D9B0F6}">
      <dgm:prSet/>
      <dgm:spPr/>
      <dgm:t>
        <a:bodyPr/>
        <a:lstStyle/>
        <a:p>
          <a:endParaRPr lang="en-US"/>
        </a:p>
      </dgm:t>
    </dgm:pt>
    <dgm:pt modelId="{EDA3A0D6-4568-4E89-B845-0A56C94292D9}">
      <dgm:prSet/>
      <dgm:spPr/>
      <dgm:t>
        <a:bodyPr/>
        <a:lstStyle/>
        <a:p>
          <a:r>
            <a:rPr lang="en-US"/>
            <a:t>Scalability</a:t>
          </a:r>
        </a:p>
      </dgm:t>
    </dgm:pt>
    <dgm:pt modelId="{F03E7D90-7AF8-49E1-AFFC-4A7475155342}" type="parTrans" cxnId="{5AF765FA-84CA-42F1-A51D-5A54F83260F5}">
      <dgm:prSet/>
      <dgm:spPr/>
      <dgm:t>
        <a:bodyPr/>
        <a:lstStyle/>
        <a:p>
          <a:endParaRPr lang="en-US"/>
        </a:p>
      </dgm:t>
    </dgm:pt>
    <dgm:pt modelId="{05A3229A-08D2-4B2F-84EC-BEE52BADD794}" type="sibTrans" cxnId="{5AF765FA-84CA-42F1-A51D-5A54F83260F5}">
      <dgm:prSet/>
      <dgm:spPr/>
      <dgm:t>
        <a:bodyPr/>
        <a:lstStyle/>
        <a:p>
          <a:endParaRPr lang="en-US"/>
        </a:p>
      </dgm:t>
    </dgm:pt>
    <dgm:pt modelId="{9523A354-77C3-4256-A1C6-2DE5B1CFD32E}">
      <dgm:prSet/>
      <dgm:spPr/>
      <dgm:t>
        <a:bodyPr/>
        <a:lstStyle/>
        <a:p>
          <a:r>
            <a:rPr lang="en-US"/>
            <a:t>Handles millions of charts daily</a:t>
          </a:r>
        </a:p>
      </dgm:t>
    </dgm:pt>
    <dgm:pt modelId="{AEA13629-D808-475C-87A3-F2FCA2E38783}" type="parTrans" cxnId="{05CB45B3-EA5B-4C28-932D-0B949AD316C3}">
      <dgm:prSet/>
      <dgm:spPr/>
      <dgm:t>
        <a:bodyPr/>
        <a:lstStyle/>
        <a:p>
          <a:endParaRPr lang="en-US"/>
        </a:p>
      </dgm:t>
    </dgm:pt>
    <dgm:pt modelId="{56F1D291-0FA9-4705-8FB7-8D1304F7BB46}" type="sibTrans" cxnId="{05CB45B3-EA5B-4C28-932D-0B949AD316C3}">
      <dgm:prSet/>
      <dgm:spPr/>
      <dgm:t>
        <a:bodyPr/>
        <a:lstStyle/>
        <a:p>
          <a:endParaRPr lang="en-US"/>
        </a:p>
      </dgm:t>
    </dgm:pt>
    <dgm:pt modelId="{C9F9A6A2-EDCB-460A-B592-112C12A4FC6E}" type="pres">
      <dgm:prSet presAssocID="{0D418C72-AA53-4930-BA87-B478AE4002FC}" presName="root" presStyleCnt="0">
        <dgm:presLayoutVars>
          <dgm:dir/>
          <dgm:resizeHandles val="exact"/>
        </dgm:presLayoutVars>
      </dgm:prSet>
      <dgm:spPr/>
    </dgm:pt>
    <dgm:pt modelId="{B4224CBF-FB7A-4BE2-BD4F-A71D8F52AF5D}" type="pres">
      <dgm:prSet presAssocID="{70E4F2ED-A076-4AAD-B21B-68186F407909}" presName="compNode" presStyleCnt="0"/>
      <dgm:spPr/>
    </dgm:pt>
    <dgm:pt modelId="{388AC718-60FC-48E6-9945-49847D563856}" type="pres">
      <dgm:prSet presAssocID="{70E4F2ED-A076-4AAD-B21B-68186F407909}" presName="bgRect" presStyleLbl="bgShp" presStyleIdx="0" presStyleCnt="3"/>
      <dgm:spPr/>
    </dgm:pt>
    <dgm:pt modelId="{9BBC4DC5-93AF-46F5-BAAA-439776A70899}" type="pres">
      <dgm:prSet presAssocID="{70E4F2ED-A076-4AAD-B21B-68186F40790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9633B6DB-088C-4B9E-ADFE-FC5B6DECF0BE}" type="pres">
      <dgm:prSet presAssocID="{70E4F2ED-A076-4AAD-B21B-68186F407909}" presName="spaceRect" presStyleCnt="0"/>
      <dgm:spPr/>
    </dgm:pt>
    <dgm:pt modelId="{D3F7756B-9F4B-481F-9BD0-E61CBB65A473}" type="pres">
      <dgm:prSet presAssocID="{70E4F2ED-A076-4AAD-B21B-68186F407909}" presName="parTx" presStyleLbl="revTx" presStyleIdx="0" presStyleCnt="6">
        <dgm:presLayoutVars>
          <dgm:chMax val="0"/>
          <dgm:chPref val="0"/>
        </dgm:presLayoutVars>
      </dgm:prSet>
      <dgm:spPr/>
    </dgm:pt>
    <dgm:pt modelId="{CB957191-9194-4144-83E3-AD85D1CEED15}" type="pres">
      <dgm:prSet presAssocID="{70E4F2ED-A076-4AAD-B21B-68186F407909}" presName="desTx" presStyleLbl="revTx" presStyleIdx="1" presStyleCnt="6">
        <dgm:presLayoutVars/>
      </dgm:prSet>
      <dgm:spPr/>
    </dgm:pt>
    <dgm:pt modelId="{6A6965B5-0EE1-4C24-823B-141521AF517B}" type="pres">
      <dgm:prSet presAssocID="{2FF9B8AA-9D22-4781-A4EC-FC6B3D65A128}" presName="sibTrans" presStyleCnt="0"/>
      <dgm:spPr/>
    </dgm:pt>
    <dgm:pt modelId="{9244E3F2-C14D-429F-B7D3-CA8648AB0736}" type="pres">
      <dgm:prSet presAssocID="{A4324A9E-A8BC-4B06-8EEC-57ECE807F33B}" presName="compNode" presStyleCnt="0"/>
      <dgm:spPr/>
    </dgm:pt>
    <dgm:pt modelId="{7ED66F5A-0B22-4228-AD72-A6108D6BDDDB}" type="pres">
      <dgm:prSet presAssocID="{A4324A9E-A8BC-4B06-8EEC-57ECE807F33B}" presName="bgRect" presStyleLbl="bgShp" presStyleIdx="1" presStyleCnt="3"/>
      <dgm:spPr/>
    </dgm:pt>
    <dgm:pt modelId="{ADE4B23B-7D05-40D1-8C5E-CC70171CAD4D}" type="pres">
      <dgm:prSet presAssocID="{A4324A9E-A8BC-4B06-8EEC-57ECE807F33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B277F709-ADF0-4543-AD0F-3A7C628AABDA}" type="pres">
      <dgm:prSet presAssocID="{A4324A9E-A8BC-4B06-8EEC-57ECE807F33B}" presName="spaceRect" presStyleCnt="0"/>
      <dgm:spPr/>
    </dgm:pt>
    <dgm:pt modelId="{3723C404-0F07-4F6D-B886-2094644A2055}" type="pres">
      <dgm:prSet presAssocID="{A4324A9E-A8BC-4B06-8EEC-57ECE807F33B}" presName="parTx" presStyleLbl="revTx" presStyleIdx="2" presStyleCnt="6">
        <dgm:presLayoutVars>
          <dgm:chMax val="0"/>
          <dgm:chPref val="0"/>
        </dgm:presLayoutVars>
      </dgm:prSet>
      <dgm:spPr/>
    </dgm:pt>
    <dgm:pt modelId="{FD705596-086C-4E5A-8DAA-79F38A1ABDB8}" type="pres">
      <dgm:prSet presAssocID="{A4324A9E-A8BC-4B06-8EEC-57ECE807F33B}" presName="desTx" presStyleLbl="revTx" presStyleIdx="3" presStyleCnt="6">
        <dgm:presLayoutVars/>
      </dgm:prSet>
      <dgm:spPr/>
    </dgm:pt>
    <dgm:pt modelId="{717EBED8-6241-459A-BF7C-AE7BA2D3185D}" type="pres">
      <dgm:prSet presAssocID="{1D110560-026D-4CF2-BBBD-7917AF361E2A}" presName="sibTrans" presStyleCnt="0"/>
      <dgm:spPr/>
    </dgm:pt>
    <dgm:pt modelId="{0BC8057D-F99D-4725-A424-674E7B4C7BA6}" type="pres">
      <dgm:prSet presAssocID="{EDA3A0D6-4568-4E89-B845-0A56C94292D9}" presName="compNode" presStyleCnt="0"/>
      <dgm:spPr/>
    </dgm:pt>
    <dgm:pt modelId="{7DA9A201-09F3-4B53-B4B8-7CAAC6A8A3DA}" type="pres">
      <dgm:prSet presAssocID="{EDA3A0D6-4568-4E89-B845-0A56C94292D9}" presName="bgRect" presStyleLbl="bgShp" presStyleIdx="2" presStyleCnt="3"/>
      <dgm:spPr/>
    </dgm:pt>
    <dgm:pt modelId="{6C928C5E-18D5-4B31-81F7-EAE7CA6233EE}" type="pres">
      <dgm:prSet presAssocID="{EDA3A0D6-4568-4E89-B845-0A56C94292D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pward trend"/>
        </a:ext>
      </dgm:extLst>
    </dgm:pt>
    <dgm:pt modelId="{93D5FB6E-95FC-484D-9235-BFFA20F24CFA}" type="pres">
      <dgm:prSet presAssocID="{EDA3A0D6-4568-4E89-B845-0A56C94292D9}" presName="spaceRect" presStyleCnt="0"/>
      <dgm:spPr/>
    </dgm:pt>
    <dgm:pt modelId="{9FFA13D9-CF99-41AA-AE1A-FEA46B50A2D7}" type="pres">
      <dgm:prSet presAssocID="{EDA3A0D6-4568-4E89-B845-0A56C94292D9}" presName="parTx" presStyleLbl="revTx" presStyleIdx="4" presStyleCnt="6">
        <dgm:presLayoutVars>
          <dgm:chMax val="0"/>
          <dgm:chPref val="0"/>
        </dgm:presLayoutVars>
      </dgm:prSet>
      <dgm:spPr/>
    </dgm:pt>
    <dgm:pt modelId="{DB69BCFE-B280-4C58-B157-A1A9F5984A46}" type="pres">
      <dgm:prSet presAssocID="{EDA3A0D6-4568-4E89-B845-0A56C94292D9}" presName="desTx" presStyleLbl="revTx" presStyleIdx="5" presStyleCnt="6">
        <dgm:presLayoutVars/>
      </dgm:prSet>
      <dgm:spPr/>
    </dgm:pt>
  </dgm:ptLst>
  <dgm:cxnLst>
    <dgm:cxn modelId="{4794DB0A-5D3A-4002-BF24-2ACDB43B547E}" srcId="{0D418C72-AA53-4930-BA87-B478AE4002FC}" destId="{A4324A9E-A8BC-4B06-8EEC-57ECE807F33B}" srcOrd="1" destOrd="0" parTransId="{39160909-9A42-4654-A863-989AE5962ACF}" sibTransId="{1D110560-026D-4CF2-BBBD-7917AF361E2A}"/>
    <dgm:cxn modelId="{BDD00F13-022F-4F45-8F0E-D4830C059ADE}" type="presOf" srcId="{9523A354-77C3-4256-A1C6-2DE5B1CFD32E}" destId="{DB69BCFE-B280-4C58-B157-A1A9F5984A46}" srcOrd="0" destOrd="0" presId="urn:microsoft.com/office/officeart/2018/2/layout/IconVerticalSolidList"/>
    <dgm:cxn modelId="{3B4F9026-3228-421B-844B-5265F3148EAB}" type="presOf" srcId="{A4324A9E-A8BC-4B06-8EEC-57ECE807F33B}" destId="{3723C404-0F07-4F6D-B886-2094644A2055}" srcOrd="0" destOrd="0" presId="urn:microsoft.com/office/officeart/2018/2/layout/IconVerticalSolidList"/>
    <dgm:cxn modelId="{D0512934-E0D9-4AE8-B238-5FA80A661140}" srcId="{70E4F2ED-A076-4AAD-B21B-68186F407909}" destId="{AB5091C3-7E5B-402D-BDA7-36E056B78BB5}" srcOrd="0" destOrd="0" parTransId="{6271BE62-A22F-4FA1-9846-FA1B347C8CED}" sibTransId="{55611974-BE36-4AE1-9DC5-D48F5054DDF0}"/>
    <dgm:cxn modelId="{20A9B239-100B-41B2-B059-FBF54618965F}" type="presOf" srcId="{E741929C-F91E-48FB-981F-E8238D6F5B66}" destId="{FD705596-086C-4E5A-8DAA-79F38A1ABDB8}" srcOrd="0" destOrd="0" presId="urn:microsoft.com/office/officeart/2018/2/layout/IconVerticalSolidList"/>
    <dgm:cxn modelId="{2DBF0D3B-D9E9-4DD4-9EA6-25B926C95575}" srcId="{0D418C72-AA53-4930-BA87-B478AE4002FC}" destId="{70E4F2ED-A076-4AAD-B21B-68186F407909}" srcOrd="0" destOrd="0" parTransId="{3376BB0B-92B1-4F38-B41B-C6FED6A00504}" sibTransId="{2FF9B8AA-9D22-4781-A4EC-FC6B3D65A128}"/>
    <dgm:cxn modelId="{49890D68-48BA-4C80-ABA3-E364359C3C46}" type="presOf" srcId="{EDA3A0D6-4568-4E89-B845-0A56C94292D9}" destId="{9FFA13D9-CF99-41AA-AE1A-FEA46B50A2D7}" srcOrd="0" destOrd="0" presId="urn:microsoft.com/office/officeart/2018/2/layout/IconVerticalSolidList"/>
    <dgm:cxn modelId="{A529DC4A-5417-4064-8EF8-61C12F6992EF}" type="presOf" srcId="{70E4F2ED-A076-4AAD-B21B-68186F407909}" destId="{D3F7756B-9F4B-481F-9BD0-E61CBB65A473}" srcOrd="0" destOrd="0" presId="urn:microsoft.com/office/officeart/2018/2/layout/IconVerticalSolidList"/>
    <dgm:cxn modelId="{734BB47C-A2E9-46F3-A05B-D0E018D9B0F6}" srcId="{A4324A9E-A8BC-4B06-8EEC-57ECE807F33B}" destId="{E741929C-F91E-48FB-981F-E8238D6F5B66}" srcOrd="0" destOrd="0" parTransId="{F016729D-3A80-468E-B5D9-38DFE3F2E83F}" sibTransId="{0B7B6412-B20F-4430-AC42-2E5D226E89A7}"/>
    <dgm:cxn modelId="{05CB45B3-EA5B-4C28-932D-0B949AD316C3}" srcId="{EDA3A0D6-4568-4E89-B845-0A56C94292D9}" destId="{9523A354-77C3-4256-A1C6-2DE5B1CFD32E}" srcOrd="0" destOrd="0" parTransId="{AEA13629-D808-475C-87A3-F2FCA2E38783}" sibTransId="{56F1D291-0FA9-4705-8FB7-8D1304F7BB46}"/>
    <dgm:cxn modelId="{9B6D3DBD-9E5C-4DCD-8C89-7FB3A894B5D0}" type="presOf" srcId="{0D418C72-AA53-4930-BA87-B478AE4002FC}" destId="{C9F9A6A2-EDCB-460A-B592-112C12A4FC6E}" srcOrd="0" destOrd="0" presId="urn:microsoft.com/office/officeart/2018/2/layout/IconVerticalSolidList"/>
    <dgm:cxn modelId="{F98AAAF0-1B89-4983-953A-5BB198B2041E}" type="presOf" srcId="{AB5091C3-7E5B-402D-BDA7-36E056B78BB5}" destId="{CB957191-9194-4144-83E3-AD85D1CEED15}" srcOrd="0" destOrd="0" presId="urn:microsoft.com/office/officeart/2018/2/layout/IconVerticalSolidList"/>
    <dgm:cxn modelId="{5AF765FA-84CA-42F1-A51D-5A54F83260F5}" srcId="{0D418C72-AA53-4930-BA87-B478AE4002FC}" destId="{EDA3A0D6-4568-4E89-B845-0A56C94292D9}" srcOrd="2" destOrd="0" parTransId="{F03E7D90-7AF8-49E1-AFFC-4A7475155342}" sibTransId="{05A3229A-08D2-4B2F-84EC-BEE52BADD794}"/>
    <dgm:cxn modelId="{4CB2A0E7-B594-4659-9E2E-E4CC97FB2B4B}" type="presParOf" srcId="{C9F9A6A2-EDCB-460A-B592-112C12A4FC6E}" destId="{B4224CBF-FB7A-4BE2-BD4F-A71D8F52AF5D}" srcOrd="0" destOrd="0" presId="urn:microsoft.com/office/officeart/2018/2/layout/IconVerticalSolidList"/>
    <dgm:cxn modelId="{54D21714-F188-43A6-A216-8071584B9B5F}" type="presParOf" srcId="{B4224CBF-FB7A-4BE2-BD4F-A71D8F52AF5D}" destId="{388AC718-60FC-48E6-9945-49847D563856}" srcOrd="0" destOrd="0" presId="urn:microsoft.com/office/officeart/2018/2/layout/IconVerticalSolidList"/>
    <dgm:cxn modelId="{AC4CABF9-4F92-4C6C-994E-048351BC9F9B}" type="presParOf" srcId="{B4224CBF-FB7A-4BE2-BD4F-A71D8F52AF5D}" destId="{9BBC4DC5-93AF-46F5-BAAA-439776A70899}" srcOrd="1" destOrd="0" presId="urn:microsoft.com/office/officeart/2018/2/layout/IconVerticalSolidList"/>
    <dgm:cxn modelId="{C29466CE-93F5-4214-A2AE-0885C1DB1091}" type="presParOf" srcId="{B4224CBF-FB7A-4BE2-BD4F-A71D8F52AF5D}" destId="{9633B6DB-088C-4B9E-ADFE-FC5B6DECF0BE}" srcOrd="2" destOrd="0" presId="urn:microsoft.com/office/officeart/2018/2/layout/IconVerticalSolidList"/>
    <dgm:cxn modelId="{36E3214F-5657-4601-BE9C-6E31D30FEA0A}" type="presParOf" srcId="{B4224CBF-FB7A-4BE2-BD4F-A71D8F52AF5D}" destId="{D3F7756B-9F4B-481F-9BD0-E61CBB65A473}" srcOrd="3" destOrd="0" presId="urn:microsoft.com/office/officeart/2018/2/layout/IconVerticalSolidList"/>
    <dgm:cxn modelId="{D7675D91-DF48-4940-9780-086B6344941F}" type="presParOf" srcId="{B4224CBF-FB7A-4BE2-BD4F-A71D8F52AF5D}" destId="{CB957191-9194-4144-83E3-AD85D1CEED15}" srcOrd="4" destOrd="0" presId="urn:microsoft.com/office/officeart/2018/2/layout/IconVerticalSolidList"/>
    <dgm:cxn modelId="{0BB18D23-8895-49E8-BD73-A7605C74B898}" type="presParOf" srcId="{C9F9A6A2-EDCB-460A-B592-112C12A4FC6E}" destId="{6A6965B5-0EE1-4C24-823B-141521AF517B}" srcOrd="1" destOrd="0" presId="urn:microsoft.com/office/officeart/2018/2/layout/IconVerticalSolidList"/>
    <dgm:cxn modelId="{E4AC8058-39E1-4EEF-94D2-48E38918F7A2}" type="presParOf" srcId="{C9F9A6A2-EDCB-460A-B592-112C12A4FC6E}" destId="{9244E3F2-C14D-429F-B7D3-CA8648AB0736}" srcOrd="2" destOrd="0" presId="urn:microsoft.com/office/officeart/2018/2/layout/IconVerticalSolidList"/>
    <dgm:cxn modelId="{A0E8D25C-2919-4388-BEEA-157685CAAA47}" type="presParOf" srcId="{9244E3F2-C14D-429F-B7D3-CA8648AB0736}" destId="{7ED66F5A-0B22-4228-AD72-A6108D6BDDDB}" srcOrd="0" destOrd="0" presId="urn:microsoft.com/office/officeart/2018/2/layout/IconVerticalSolidList"/>
    <dgm:cxn modelId="{91F08AA4-E770-4C63-8BBB-92537997FA4F}" type="presParOf" srcId="{9244E3F2-C14D-429F-B7D3-CA8648AB0736}" destId="{ADE4B23B-7D05-40D1-8C5E-CC70171CAD4D}" srcOrd="1" destOrd="0" presId="urn:microsoft.com/office/officeart/2018/2/layout/IconVerticalSolidList"/>
    <dgm:cxn modelId="{507E44B2-D6D6-4296-BA49-FE0EECB5B34C}" type="presParOf" srcId="{9244E3F2-C14D-429F-B7D3-CA8648AB0736}" destId="{B277F709-ADF0-4543-AD0F-3A7C628AABDA}" srcOrd="2" destOrd="0" presId="urn:microsoft.com/office/officeart/2018/2/layout/IconVerticalSolidList"/>
    <dgm:cxn modelId="{50E266A9-ECFC-400C-B62C-DA563BF3D2A0}" type="presParOf" srcId="{9244E3F2-C14D-429F-B7D3-CA8648AB0736}" destId="{3723C404-0F07-4F6D-B886-2094644A2055}" srcOrd="3" destOrd="0" presId="urn:microsoft.com/office/officeart/2018/2/layout/IconVerticalSolidList"/>
    <dgm:cxn modelId="{85F18B76-E08B-498E-AF7B-E27102277175}" type="presParOf" srcId="{9244E3F2-C14D-429F-B7D3-CA8648AB0736}" destId="{FD705596-086C-4E5A-8DAA-79F38A1ABDB8}" srcOrd="4" destOrd="0" presId="urn:microsoft.com/office/officeart/2018/2/layout/IconVerticalSolidList"/>
    <dgm:cxn modelId="{703CC15E-BC47-4936-A030-72036F4E9F1E}" type="presParOf" srcId="{C9F9A6A2-EDCB-460A-B592-112C12A4FC6E}" destId="{717EBED8-6241-459A-BF7C-AE7BA2D3185D}" srcOrd="3" destOrd="0" presId="urn:microsoft.com/office/officeart/2018/2/layout/IconVerticalSolidList"/>
    <dgm:cxn modelId="{2D8F495B-6413-49D2-B029-331736234494}" type="presParOf" srcId="{C9F9A6A2-EDCB-460A-B592-112C12A4FC6E}" destId="{0BC8057D-F99D-4725-A424-674E7B4C7BA6}" srcOrd="4" destOrd="0" presId="urn:microsoft.com/office/officeart/2018/2/layout/IconVerticalSolidList"/>
    <dgm:cxn modelId="{51C123AE-2E61-4736-9FDC-5C2F5E41D49B}" type="presParOf" srcId="{0BC8057D-F99D-4725-A424-674E7B4C7BA6}" destId="{7DA9A201-09F3-4B53-B4B8-7CAAC6A8A3DA}" srcOrd="0" destOrd="0" presId="urn:microsoft.com/office/officeart/2018/2/layout/IconVerticalSolidList"/>
    <dgm:cxn modelId="{C38DCB90-7B5D-4A85-8991-FB6EF5F14D8D}" type="presParOf" srcId="{0BC8057D-F99D-4725-A424-674E7B4C7BA6}" destId="{6C928C5E-18D5-4B31-81F7-EAE7CA6233EE}" srcOrd="1" destOrd="0" presId="urn:microsoft.com/office/officeart/2018/2/layout/IconVerticalSolidList"/>
    <dgm:cxn modelId="{43B65FFD-BF20-445D-8F00-A2FEC8479626}" type="presParOf" srcId="{0BC8057D-F99D-4725-A424-674E7B4C7BA6}" destId="{93D5FB6E-95FC-484D-9235-BFFA20F24CFA}" srcOrd="2" destOrd="0" presId="urn:microsoft.com/office/officeart/2018/2/layout/IconVerticalSolidList"/>
    <dgm:cxn modelId="{F1A64AC1-8472-4E16-AC61-3B5FA7EA55D9}" type="presParOf" srcId="{0BC8057D-F99D-4725-A424-674E7B4C7BA6}" destId="{9FFA13D9-CF99-41AA-AE1A-FEA46B50A2D7}" srcOrd="3" destOrd="0" presId="urn:microsoft.com/office/officeart/2018/2/layout/IconVerticalSolidList"/>
    <dgm:cxn modelId="{27FFE418-E3C3-4D95-8CD9-F4F529D1BC62}" type="presParOf" srcId="{0BC8057D-F99D-4725-A424-674E7B4C7BA6}" destId="{DB69BCFE-B280-4C58-B157-A1A9F5984A46}"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AC718-60FC-48E6-9945-49847D563856}">
      <dsp:nvSpPr>
        <dsp:cNvPr id="0" name=""/>
        <dsp:cNvSpPr/>
      </dsp:nvSpPr>
      <dsp:spPr>
        <a:xfrm>
          <a:off x="0" y="628"/>
          <a:ext cx="6289466" cy="147019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BC4DC5-93AF-46F5-BAAA-439776A70899}">
      <dsp:nvSpPr>
        <dsp:cNvPr id="0" name=""/>
        <dsp:cNvSpPr/>
      </dsp:nvSpPr>
      <dsp:spPr>
        <a:xfrm>
          <a:off x="444732" y="331421"/>
          <a:ext cx="808604" cy="8086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3F7756B-9F4B-481F-9BD0-E61CBB65A473}">
      <dsp:nvSpPr>
        <dsp:cNvPr id="0" name=""/>
        <dsp:cNvSpPr/>
      </dsp:nvSpPr>
      <dsp:spPr>
        <a:xfrm>
          <a:off x="1698069" y="628"/>
          <a:ext cx="2830259" cy="1470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95" tIns="155595" rIns="155595" bIns="155595" numCol="1" spcCol="1270" anchor="ctr" anchorCtr="0">
          <a:noAutofit/>
        </a:bodyPr>
        <a:lstStyle/>
        <a:p>
          <a:pPr marL="0" lvl="0" indent="0" algn="l" defTabSz="1111250">
            <a:lnSpc>
              <a:spcPct val="90000"/>
            </a:lnSpc>
            <a:spcBef>
              <a:spcPct val="0"/>
            </a:spcBef>
            <a:spcAft>
              <a:spcPct val="35000"/>
            </a:spcAft>
            <a:buNone/>
          </a:pPr>
          <a:r>
            <a:rPr lang="en-US" sz="2500" kern="1200"/>
            <a:t>Automate Coding Volumes</a:t>
          </a:r>
        </a:p>
      </dsp:txBody>
      <dsp:txXfrm>
        <a:off x="1698069" y="628"/>
        <a:ext cx="2830259" cy="1470190"/>
      </dsp:txXfrm>
    </dsp:sp>
    <dsp:sp modelId="{CB957191-9194-4144-83E3-AD85D1CEED15}">
      <dsp:nvSpPr>
        <dsp:cNvPr id="0" name=""/>
        <dsp:cNvSpPr/>
      </dsp:nvSpPr>
      <dsp:spPr>
        <a:xfrm>
          <a:off x="4528329" y="628"/>
          <a:ext cx="1761136" cy="1470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95" tIns="155595" rIns="155595" bIns="155595" numCol="1" spcCol="1270" anchor="ctr" anchorCtr="0">
          <a:noAutofit/>
        </a:bodyPr>
        <a:lstStyle/>
        <a:p>
          <a:pPr marL="0" lvl="0" indent="0" algn="l" defTabSz="800100">
            <a:lnSpc>
              <a:spcPct val="90000"/>
            </a:lnSpc>
            <a:spcBef>
              <a:spcPct val="0"/>
            </a:spcBef>
            <a:spcAft>
              <a:spcPct val="35000"/>
            </a:spcAft>
            <a:buNone/>
          </a:pPr>
          <a:r>
            <a:rPr lang="en-US" sz="1800" kern="1200"/>
            <a:t>Up to 80% automation of coding tasks</a:t>
          </a:r>
        </a:p>
      </dsp:txBody>
      <dsp:txXfrm>
        <a:off x="4528329" y="628"/>
        <a:ext cx="1761136" cy="1470190"/>
      </dsp:txXfrm>
    </dsp:sp>
    <dsp:sp modelId="{7ED66F5A-0B22-4228-AD72-A6108D6BDDDB}">
      <dsp:nvSpPr>
        <dsp:cNvPr id="0" name=""/>
        <dsp:cNvSpPr/>
      </dsp:nvSpPr>
      <dsp:spPr>
        <a:xfrm>
          <a:off x="0" y="1838365"/>
          <a:ext cx="6289466" cy="147019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E4B23B-7D05-40D1-8C5E-CC70171CAD4D}">
      <dsp:nvSpPr>
        <dsp:cNvPr id="0" name=""/>
        <dsp:cNvSpPr/>
      </dsp:nvSpPr>
      <dsp:spPr>
        <a:xfrm>
          <a:off x="444732" y="2169158"/>
          <a:ext cx="808604" cy="8086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23C404-0F07-4F6D-B886-2094644A2055}">
      <dsp:nvSpPr>
        <dsp:cNvPr id="0" name=""/>
        <dsp:cNvSpPr/>
      </dsp:nvSpPr>
      <dsp:spPr>
        <a:xfrm>
          <a:off x="1698069" y="1838365"/>
          <a:ext cx="2830259" cy="1470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95" tIns="155595" rIns="155595" bIns="155595" numCol="1" spcCol="1270" anchor="ctr" anchorCtr="0">
          <a:noAutofit/>
        </a:bodyPr>
        <a:lstStyle/>
        <a:p>
          <a:pPr marL="0" lvl="0" indent="0" algn="l" defTabSz="1111250">
            <a:lnSpc>
              <a:spcPct val="90000"/>
            </a:lnSpc>
            <a:spcBef>
              <a:spcPct val="0"/>
            </a:spcBef>
            <a:spcAft>
              <a:spcPct val="35000"/>
            </a:spcAft>
            <a:buNone/>
          </a:pPr>
          <a:r>
            <a:rPr lang="en-US" sz="2500" kern="1200"/>
            <a:t>Real-Time Audit</a:t>
          </a:r>
        </a:p>
      </dsp:txBody>
      <dsp:txXfrm>
        <a:off x="1698069" y="1838365"/>
        <a:ext cx="2830259" cy="1470190"/>
      </dsp:txXfrm>
    </dsp:sp>
    <dsp:sp modelId="{FD705596-086C-4E5A-8DAA-79F38A1ABDB8}">
      <dsp:nvSpPr>
        <dsp:cNvPr id="0" name=""/>
        <dsp:cNvSpPr/>
      </dsp:nvSpPr>
      <dsp:spPr>
        <a:xfrm>
          <a:off x="4528329" y="1838365"/>
          <a:ext cx="1761136" cy="1470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95" tIns="155595" rIns="155595" bIns="155595" numCol="1" spcCol="1270" anchor="ctr" anchorCtr="0">
          <a:noAutofit/>
        </a:bodyPr>
        <a:lstStyle/>
        <a:p>
          <a:pPr marL="0" lvl="0" indent="0" algn="l" defTabSz="800100">
            <a:lnSpc>
              <a:spcPct val="90000"/>
            </a:lnSpc>
            <a:spcBef>
              <a:spcPct val="0"/>
            </a:spcBef>
            <a:spcAft>
              <a:spcPct val="35000"/>
            </a:spcAft>
            <a:buNone/>
          </a:pPr>
          <a:r>
            <a:rPr lang="en-US" sz="1800" kern="1200"/>
            <a:t>Ensures accuracy and compliance</a:t>
          </a:r>
        </a:p>
      </dsp:txBody>
      <dsp:txXfrm>
        <a:off x="4528329" y="1838365"/>
        <a:ext cx="1761136" cy="1470190"/>
      </dsp:txXfrm>
    </dsp:sp>
    <dsp:sp modelId="{7DA9A201-09F3-4B53-B4B8-7CAAC6A8A3DA}">
      <dsp:nvSpPr>
        <dsp:cNvPr id="0" name=""/>
        <dsp:cNvSpPr/>
      </dsp:nvSpPr>
      <dsp:spPr>
        <a:xfrm>
          <a:off x="0" y="3676103"/>
          <a:ext cx="6289466" cy="147019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928C5E-18D5-4B31-81F7-EAE7CA6233EE}">
      <dsp:nvSpPr>
        <dsp:cNvPr id="0" name=""/>
        <dsp:cNvSpPr/>
      </dsp:nvSpPr>
      <dsp:spPr>
        <a:xfrm>
          <a:off x="444732" y="4006896"/>
          <a:ext cx="808604" cy="8086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FFA13D9-CF99-41AA-AE1A-FEA46B50A2D7}">
      <dsp:nvSpPr>
        <dsp:cNvPr id="0" name=""/>
        <dsp:cNvSpPr/>
      </dsp:nvSpPr>
      <dsp:spPr>
        <a:xfrm>
          <a:off x="1698069" y="3676103"/>
          <a:ext cx="2830259" cy="1470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95" tIns="155595" rIns="155595" bIns="155595" numCol="1" spcCol="1270" anchor="ctr" anchorCtr="0">
          <a:noAutofit/>
        </a:bodyPr>
        <a:lstStyle/>
        <a:p>
          <a:pPr marL="0" lvl="0" indent="0" algn="l" defTabSz="1111250">
            <a:lnSpc>
              <a:spcPct val="90000"/>
            </a:lnSpc>
            <a:spcBef>
              <a:spcPct val="0"/>
            </a:spcBef>
            <a:spcAft>
              <a:spcPct val="35000"/>
            </a:spcAft>
            <a:buNone/>
          </a:pPr>
          <a:r>
            <a:rPr lang="en-US" sz="2500" kern="1200"/>
            <a:t>Scalability</a:t>
          </a:r>
        </a:p>
      </dsp:txBody>
      <dsp:txXfrm>
        <a:off x="1698069" y="3676103"/>
        <a:ext cx="2830259" cy="1470190"/>
      </dsp:txXfrm>
    </dsp:sp>
    <dsp:sp modelId="{DB69BCFE-B280-4C58-B157-A1A9F5984A46}">
      <dsp:nvSpPr>
        <dsp:cNvPr id="0" name=""/>
        <dsp:cNvSpPr/>
      </dsp:nvSpPr>
      <dsp:spPr>
        <a:xfrm>
          <a:off x="4528329" y="3676103"/>
          <a:ext cx="1761136" cy="1470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95" tIns="155595" rIns="155595" bIns="155595" numCol="1" spcCol="1270" anchor="ctr" anchorCtr="0">
          <a:noAutofit/>
        </a:bodyPr>
        <a:lstStyle/>
        <a:p>
          <a:pPr marL="0" lvl="0" indent="0" algn="l" defTabSz="800100">
            <a:lnSpc>
              <a:spcPct val="90000"/>
            </a:lnSpc>
            <a:spcBef>
              <a:spcPct val="0"/>
            </a:spcBef>
            <a:spcAft>
              <a:spcPct val="35000"/>
            </a:spcAft>
            <a:buNone/>
          </a:pPr>
          <a:r>
            <a:rPr lang="en-US" sz="1800" kern="1200"/>
            <a:t>Handles millions of charts daily</a:t>
          </a:r>
        </a:p>
      </dsp:txBody>
      <dsp:txXfrm>
        <a:off x="4528329" y="3676103"/>
        <a:ext cx="1761136" cy="147019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C34ED3-87FB-4A22-BE73-67F0AB360E77}" type="datetimeFigureOut">
              <a:rPr lang="en-US" smtClean="0"/>
              <a:t>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331CF9-C0A5-4022-B4D6-3BDA70178CD1}" type="slidenum">
              <a:rPr lang="en-US" smtClean="0"/>
              <a:t>‹#›</a:t>
            </a:fld>
            <a:endParaRPr lang="en-US"/>
          </a:p>
        </p:txBody>
      </p:sp>
    </p:spTree>
    <p:extLst>
      <p:ext uri="{BB962C8B-B14F-4D97-AF65-F5344CB8AC3E}">
        <p14:creationId xmlns:p14="http://schemas.microsoft.com/office/powerpoint/2010/main" val="902180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objective of this meeting is to introduce Acme Health's AI-powered coding solutions and discuss how they align with Novant Health's goals of improving operational efficiency, patient care, and security.
Original Content:
Meeting Objective: To introduce Acme Health's AI-powered coding solutions and explore how they align with Novant Health's goals for improving operational efficiency, patient care, and security.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9307BE-C26E-4C0C-A015-89F3350A601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64671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Identify current tech setup and pain points, strategic priorities for operational efficiency, and decision-making process and stakeholders to align Acme’s solutions with Novant’s needs.
Original Content:
DO NOT FORGET - Three Important Things to Find Out
Current Technological Infrastructure and Pain Points:
Question: "Can you describe your current coding and billing technology setup? What specific challenges are you encountering?"
Purpose: This will help you identify gaps where Acme’s solutions can provide immediate value.
Strategic Priorities for Operational Efficiency:
Question: "What are your top priorities for enhancing operational efficiency over the next year? How are you planning to achieve these goals?"
Purpose: Understand where Novant is focusing its efforts so you can align Acme’s offerings with their strategic objectives.
Decision-Making Process and Stakeholders:
Question: "Can you walk me through your decision-making process for implementing new technologies? Who are the key stakeholders involved?"
Purpose: Identify the influencers and decision-makers, ensuring you engage all relevant parties in subsequent discussions.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9307BE-C26E-4C0C-A015-89F3350A601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30612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Acme's AI-driven coding solutions offer significant cost savings, reducing coding costs by up to 70%. They ensure compliance with HIPAA and SOC 2, protecting patient data. Additionally, Acme's technology is customizable and scalable, processing millions of charts daily without any slowdown.
Original Content:
DO NOT FORGET - Three Important Things to Articulate
1.Value Proposition and ROI:
Message: "Acme's AI-driven coding solutions can help reduce your total coding costs by up to 70%, ensuring a faster and more reliable billing process. This not only streamlines operations but also significantly improves your financial performance."
Purpose: Emphasizing the cost savings and efficiency gains highlights the immediate financial and operational benefits of adopting Acme’s technology.
2. Security and Compliance Assurance:
Message: "Our solutions are HIPAA and SOC 2 compliant, employing real-time auditing to ensure continuous compliance and data security. In light of recent cyber threats, our robust security measures can provide peace of mind and protect sensitive patient data."
Purpose: Reinforcing Acme’s strong security protocols assures Novant Health that adopting your solutions will mitigate risks of breaches, a current high-priority concern.
3. Customization and Scalability:
Message: "Acme’s technology can be tailored to your specific workflows, handling seasonal spikes and growing with your scaling needs. Our systems are capable of processing millions of charts daily without any slowdown, ensuring uninterrupted operations."
Purpose: Highlighting the flexibility and scalability of your solutions reassures Novant Health that Acme can meet their unique and evolving demands.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9307BE-C26E-4C0C-A015-89F3350A601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92116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I'm [Your Name], a [Your Title] at Acme Health. Today, we'll discuss our AI-powered coding solutions and how they can help Novant Health improve efficiency, patient care, and data security. Let's start with introductions from Natalie George and Denise </a:t>
            </a:r>
            <a:r>
              <a:rPr lang="en-US" dirty="0" err="1"/>
              <a:t>Perna</a:t>
            </a:r>
            <a:r>
              <a:rPr lang="en-US" dirty="0"/>
              <a:t>.
Original Content:
Welcome and Introductions (5 mins)
Introduce Yourself and Your Role:
"Hello, my name is [Your Name], and I am a [Your Title] at Acme Health. I specialize in helping healthcare organizations like Novant Health streamline their coding operations using advanced AI technology."
Objective of the Meeting:
"The goal of our meeting today is to introduce you to Acme Health and our AI-powered coding solutions, and to explore how these solutions can support Novant Health’s goals of improving operational efficiency, enhancing patient care, and ensuring data security and compliance."
Participant Introductions:
Invite Natalie George and Denise </a:t>
            </a:r>
            <a:r>
              <a:rPr lang="en-US" dirty="0" err="1"/>
              <a:t>Perna</a:t>
            </a:r>
            <a:r>
              <a:rPr lang="en-US" dirty="0"/>
              <a:t> to introduce themselves and their roles.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9307BE-C26E-4C0C-A015-89F3350A601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208683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set clear expectations for the meeting, align on objectives, keep the meeting concise, encourage interactive discussion, and agree on next steps. Key topics include an overview of Acme Health, discussion on challenges, presentation of solutions, Q&amp;A, and planning next steps.
Original Content:
As a new salesperson, here’s how you can set clear expectations for the meeting from Acme Health’s perspective:
Aligning on Meeting Objectives:
"We aim to understand more about your current challenges and priorities within the coding and billing operations at Novant Health. We believe that by understanding your needs better, we can tailor our discussion to demonstrate the most relevant features and benefits of our solutions."
Time Commitment:
"We appreciate your time today and aim to keep the meeting concise, within approximately 45 minutes, to respect everyone’s schedules."
Interactive Discussion:
"We encourage an interactive discussion. Please feel free to ask questions at any point, and we will do the same to ensure we gather the necessary insights to propose the best solution for your needs."
Alignment on Next Steps:
"By the end of today’s meeting, we hope to identify key areas where Acme Health can add value and agree on potential next steps, including follow-up meetings or a more detailed demonstration of our technology."
Key Topics to Cover:
"Our discussion will cover the following key topics:
A brief overview of Acme Health and our AI technology.
Discussion around Novant Health’s current coding and operational challenges.
Presentation of how our solutions can help address these challenges.
Q&amp;A session to address any questions you may have.
Planning the next steps together based on our discussion."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9307BE-C26E-4C0C-A015-89F3350A601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549251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Acme Health aims to revolutionize medical coding through AI. They are trusted in leading revenue cycle operations and offer key capabilities such as coding automation, audit, and productivity tools.
Original Content:
Overview of Acme Health (5 mins)
Highlight Acme Health’s mission, expertise, and capabilities.
Mission: Revolutionizing medical coding through AI.
Trusted in leading revenue cycle operations.
Key offerings: Coding automation, audit, productivity tools.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9307BE-C26E-4C0C-A015-89F3350A601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5244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Let's discuss Novant Health's priorities, focusing on operational efficiency, patient care through accurate coding, and data security against cyber threats. We'll also explore your current strategies and challenges in these areas.
Original Content:
Understanding Novant Health’s Priorities (10 mins)
Content:
Focus on improving operational efficiency
Enhancing patient care through accurate coding
Securing data against cyber threats
Exploratory Questions:
How are you currently addressing operational efficiency?
What measures do you have in place for coding accuracy and reducing denials?
How important are real-time audits and compliance to your strategy?
Suggested Notes:
"Before diving into our solutions, we’d love to hear more about your current strategies and challenges. How are you focusing on improving operational efficiency and enhancing patient care? What steps are you taking to secure your data against potential threats?"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9307BE-C26E-4C0C-A015-89F3350A601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657203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Our AI-powered solutions can automate up to 80% of coding tasks, provide real-time auditing for compliance and accuracy, and scale to handle millions of charts daily, ensuring efficient and secure operations.
Original Content:
AI-Powered Coding 
Content:
Automate up to 80% of coding volumes
Real-time audit for accuracy and compliance
Scalability to handle millions of charts daily
Speaker Notes:
"Our AI-powered solutions automate up to 80% of coding volumes, provide real-time auditing to ensure compliance and accuracy, and scale to handle millions of charts daily, ensuring your operations remain efficient and secure."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9307BE-C26E-4C0C-A015-89F3350A601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931623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reducing billing errors and ensuring faster turnaround times, Acme Health supports enhanced patient care, leading to a more efficient billing process and improved patient experiences.
Original Content:
How Acme Health Enhances Patient Care
Content:
Reduced billing errors
Faster turnaround times
Ensures smoother patient billing experiences
Speaker Notes:
"By reducing billing errors and ensuring faster turnaround times, our technology supports enhanced patient care, leading to a more efficient billing process and improved patient experiences."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9307BE-C26E-4C0C-A015-89F3350A601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534237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ensure security and compliance by adhering to HIPAA and SOC 2 standards, implementing real-time security measures, and using automated controls to safeguard data.
Original Content:
 Ensuring Security and Compliance
Content:
HIPAA and SOC 2 compliance
Real-time security measures
Automated controls to safeguard data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9307BE-C26E-4C0C-A015-89F3350A601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88054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next steps include a follow-up meeting to dive deeper, requesting introductions to other players, assembling more information, and a joint planning session.
Original Content:
Summary &amp; next steps
Next Steps:
Follow-up meeting to dive deeper.
Request introduction to other players
Ask them to assemble more info, affect introductions, etc.
Joint planning session.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9307BE-C26E-4C0C-A015-89F3350A601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557173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2/5/2025</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06547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2/5/2025</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434445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2/5/2025</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48941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2/5/2025</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131758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2/5/2025</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10028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2/5/2025</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523990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2/5/2025</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676136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2/5/2025</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121525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2/5/2025</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04438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2/5/2025</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729934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2/5/2025</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515424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11EAACC7-3B3F-47D1-959A-EF58926E955E}" type="datetimeFigureOut">
              <a:rPr lang="en-US" smtClean="0"/>
              <a:t>2/5/2025</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2413145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50"/>
            <a:ext cx="5676966" cy="6869953"/>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30885" h="6869951">
                <a:moveTo>
                  <a:pt x="1754909" y="0"/>
                </a:moveTo>
                <a:lnTo>
                  <a:pt x="6430885" y="11953"/>
                </a:lnTo>
                <a:lnTo>
                  <a:pt x="6430885" y="6869951"/>
                </a:lnTo>
                <a:lnTo>
                  <a:pt x="0" y="6869951"/>
                </a:lnTo>
                <a:lnTo>
                  <a:pt x="1754909"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Univers Condensed Light"/>
              <a:ea typeface="+mn-ea"/>
              <a:cs typeface="+mn-cs"/>
            </a:endParaRPr>
          </a:p>
        </p:txBody>
      </p:sp>
      <p:sp>
        <p:nvSpPr>
          <p:cNvPr id="2" name="Title 1">
            <a:extLst>
              <a:ext uri="{FF2B5EF4-FFF2-40B4-BE49-F238E27FC236}">
                <a16:creationId xmlns:a16="http://schemas.microsoft.com/office/drawing/2014/main" id="{67F69A58-E902-4FFF-DB78-3249BCC830FA}"/>
              </a:ext>
            </a:extLst>
          </p:cNvPr>
          <p:cNvSpPr>
            <a:spLocks noGrp="1"/>
          </p:cNvSpPr>
          <p:nvPr>
            <p:ph type="title"/>
          </p:nvPr>
        </p:nvSpPr>
        <p:spPr>
          <a:xfrm>
            <a:off x="883920" y="800849"/>
            <a:ext cx="4065767" cy="3510553"/>
          </a:xfrm>
        </p:spPr>
        <p:txBody>
          <a:bodyPr anchor="t">
            <a:normAutofit/>
          </a:bodyPr>
          <a:lstStyle/>
          <a:p>
            <a:r>
              <a:rPr lang="en-US" sz="4100" dirty="0"/>
              <a:t>Meeting Plan with Novant Health: Objective</a:t>
            </a:r>
          </a:p>
        </p:txBody>
      </p:sp>
      <p:sp>
        <p:nvSpPr>
          <p:cNvPr id="3" name="Content Placeholder 2">
            <a:extLst>
              <a:ext uri="{FF2B5EF4-FFF2-40B4-BE49-F238E27FC236}">
                <a16:creationId xmlns:a16="http://schemas.microsoft.com/office/drawing/2014/main" id="{A0057808-5A0C-230A-350A-3DB41314B71C}"/>
              </a:ext>
            </a:extLst>
          </p:cNvPr>
          <p:cNvSpPr>
            <a:spLocks noGrp="1"/>
          </p:cNvSpPr>
          <p:nvPr>
            <p:ph idx="1"/>
          </p:nvPr>
        </p:nvSpPr>
        <p:spPr>
          <a:xfrm>
            <a:off x="5895753" y="533400"/>
            <a:ext cx="5458046" cy="5791200"/>
          </a:xfrm>
        </p:spPr>
        <p:txBody>
          <a:bodyPr anchor="ctr">
            <a:normAutofit/>
          </a:bodyPr>
          <a:lstStyle/>
          <a:p>
            <a:pPr lvl="1"/>
            <a:r>
              <a:rPr lang="en-US" b="1" dirty="0"/>
              <a:t>Introduce Acme Health's AI-powered coding solutions</a:t>
            </a:r>
          </a:p>
          <a:p>
            <a:pPr lvl="1"/>
            <a:r>
              <a:rPr lang="en-US" b="1" dirty="0"/>
              <a:t>Explore alignment with Novant Health's goals</a:t>
            </a:r>
          </a:p>
          <a:p>
            <a:pPr lvl="2"/>
            <a:r>
              <a:rPr lang="en-US" dirty="0"/>
              <a:t>Focus on improving operational efficiency</a:t>
            </a:r>
          </a:p>
          <a:p>
            <a:pPr lvl="2"/>
            <a:r>
              <a:rPr lang="en-US" dirty="0"/>
              <a:t>Enhance patient care</a:t>
            </a:r>
          </a:p>
          <a:p>
            <a:pPr lvl="2"/>
            <a:r>
              <a:rPr lang="en-US" dirty="0"/>
              <a:t>Ensure security</a:t>
            </a:r>
          </a:p>
        </p:txBody>
      </p:sp>
      <p:cxnSp>
        <p:nvCxnSpPr>
          <p:cNvPr id="12"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541520"/>
            <a:ext cx="5895754" cy="231050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2988236"/>
            <a:ext cx="2418079" cy="38876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7988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50"/>
            <a:ext cx="5676966" cy="6869953"/>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30885" h="6869951">
                <a:moveTo>
                  <a:pt x="1754909" y="0"/>
                </a:moveTo>
                <a:lnTo>
                  <a:pt x="6430885" y="11953"/>
                </a:lnTo>
                <a:lnTo>
                  <a:pt x="6430885" y="6869951"/>
                </a:lnTo>
                <a:lnTo>
                  <a:pt x="0" y="6869951"/>
                </a:lnTo>
                <a:lnTo>
                  <a:pt x="1754909"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Univers Condensed Light"/>
              <a:ea typeface="+mn-ea"/>
              <a:cs typeface="+mn-cs"/>
            </a:endParaRPr>
          </a:p>
        </p:txBody>
      </p:sp>
      <p:sp>
        <p:nvSpPr>
          <p:cNvPr id="2" name="Title 1">
            <a:extLst>
              <a:ext uri="{FF2B5EF4-FFF2-40B4-BE49-F238E27FC236}">
                <a16:creationId xmlns:a16="http://schemas.microsoft.com/office/drawing/2014/main" id="{47F5417B-E0EF-1E38-1978-868736A58889}"/>
              </a:ext>
            </a:extLst>
          </p:cNvPr>
          <p:cNvSpPr>
            <a:spLocks noGrp="1"/>
          </p:cNvSpPr>
          <p:nvPr>
            <p:ph type="title"/>
          </p:nvPr>
        </p:nvSpPr>
        <p:spPr>
          <a:xfrm>
            <a:off x="883920" y="800849"/>
            <a:ext cx="4065767" cy="3510553"/>
          </a:xfrm>
        </p:spPr>
        <p:txBody>
          <a:bodyPr anchor="t">
            <a:normAutofit/>
          </a:bodyPr>
          <a:lstStyle/>
          <a:p>
            <a:r>
              <a:rPr lang="en-US" sz="4100"/>
              <a:t>Other Notes: Three Important Things to Find Out</a:t>
            </a:r>
          </a:p>
        </p:txBody>
      </p:sp>
      <p:sp>
        <p:nvSpPr>
          <p:cNvPr id="3" name="Content Placeholder 2">
            <a:extLst>
              <a:ext uri="{FF2B5EF4-FFF2-40B4-BE49-F238E27FC236}">
                <a16:creationId xmlns:a16="http://schemas.microsoft.com/office/drawing/2014/main" id="{DDB2DD39-BD35-5175-5A07-5A6A01EA2A6E}"/>
              </a:ext>
            </a:extLst>
          </p:cNvPr>
          <p:cNvSpPr>
            <a:spLocks noGrp="1"/>
          </p:cNvSpPr>
          <p:nvPr>
            <p:ph idx="1"/>
          </p:nvPr>
        </p:nvSpPr>
        <p:spPr>
          <a:xfrm>
            <a:off x="5895753" y="533400"/>
            <a:ext cx="5458046" cy="5791200"/>
          </a:xfrm>
        </p:spPr>
        <p:txBody>
          <a:bodyPr anchor="ctr">
            <a:normAutofit/>
          </a:bodyPr>
          <a:lstStyle/>
          <a:p>
            <a:r>
              <a:rPr lang="en-US" sz="1700" b="1" dirty="0"/>
              <a:t>Current Technological Infrastructure and Pain Points</a:t>
            </a:r>
          </a:p>
          <a:p>
            <a:pPr lvl="1"/>
            <a:r>
              <a:rPr lang="en-US" sz="1700" dirty="0"/>
              <a:t>Question: Describe your current coding and billing technology setup?</a:t>
            </a:r>
          </a:p>
          <a:p>
            <a:pPr lvl="1"/>
            <a:r>
              <a:rPr lang="en-US" sz="1700" dirty="0"/>
              <a:t>Purpose: Identify gaps where Acme’s solutions can provide immediate value.</a:t>
            </a:r>
          </a:p>
          <a:p>
            <a:r>
              <a:rPr lang="en-US" sz="1700" b="1" dirty="0"/>
              <a:t>Strategic Priorities for Operational Efficiency</a:t>
            </a:r>
          </a:p>
          <a:p>
            <a:pPr lvl="1"/>
            <a:r>
              <a:rPr lang="en-US" sz="1700" dirty="0"/>
              <a:t>Question: What are your top priorities for enhancing operational efficiency over the next year?</a:t>
            </a:r>
          </a:p>
          <a:p>
            <a:pPr lvl="1"/>
            <a:r>
              <a:rPr lang="en-US" sz="1700" dirty="0"/>
              <a:t>Purpose: Align Acme’s offerings with Novant’s strategic objectives.</a:t>
            </a:r>
          </a:p>
          <a:p>
            <a:r>
              <a:rPr lang="en-US" sz="1700" b="1" dirty="0"/>
              <a:t>Decision-Making Process and Stakeholders</a:t>
            </a:r>
          </a:p>
          <a:p>
            <a:pPr lvl="1"/>
            <a:r>
              <a:rPr lang="en-US" sz="1700" dirty="0"/>
              <a:t>Question: Can you walk me through your decision-making process for implementing new technologies?</a:t>
            </a:r>
          </a:p>
          <a:p>
            <a:pPr lvl="1"/>
            <a:r>
              <a:rPr lang="en-US" sz="1700" dirty="0"/>
              <a:t>Purpose: Engage all relevant parties in subsequent discussions.</a:t>
            </a:r>
          </a:p>
        </p:txBody>
      </p:sp>
      <p:cxnSp>
        <p:nvCxnSpPr>
          <p:cNvPr id="12"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541520"/>
            <a:ext cx="5895754" cy="231050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2988236"/>
            <a:ext cx="2418079" cy="38876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6765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50"/>
            <a:ext cx="5676966" cy="6869953"/>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30885" h="6869951">
                <a:moveTo>
                  <a:pt x="1754909" y="0"/>
                </a:moveTo>
                <a:lnTo>
                  <a:pt x="6430885" y="11953"/>
                </a:lnTo>
                <a:lnTo>
                  <a:pt x="6430885" y="6869951"/>
                </a:lnTo>
                <a:lnTo>
                  <a:pt x="0" y="6869951"/>
                </a:lnTo>
                <a:lnTo>
                  <a:pt x="1754909"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Univers Condensed Light"/>
              <a:ea typeface="+mn-ea"/>
              <a:cs typeface="+mn-cs"/>
            </a:endParaRPr>
          </a:p>
        </p:txBody>
      </p:sp>
      <p:sp>
        <p:nvSpPr>
          <p:cNvPr id="2" name="Title 1">
            <a:extLst>
              <a:ext uri="{FF2B5EF4-FFF2-40B4-BE49-F238E27FC236}">
                <a16:creationId xmlns:a16="http://schemas.microsoft.com/office/drawing/2014/main" id="{C16F64B3-6259-1607-AAF5-E5DFFBD0687A}"/>
              </a:ext>
            </a:extLst>
          </p:cNvPr>
          <p:cNvSpPr>
            <a:spLocks noGrp="1"/>
          </p:cNvSpPr>
          <p:nvPr>
            <p:ph type="title"/>
          </p:nvPr>
        </p:nvSpPr>
        <p:spPr>
          <a:xfrm>
            <a:off x="216203" y="580298"/>
            <a:ext cx="4065767" cy="4194663"/>
          </a:xfrm>
        </p:spPr>
        <p:txBody>
          <a:bodyPr anchor="t">
            <a:normAutofit/>
          </a:bodyPr>
          <a:lstStyle/>
          <a:p>
            <a:r>
              <a:rPr lang="en-US" sz="4100" i="0" dirty="0"/>
              <a:t>Other Notes: Three Important Things to Articulate – </a:t>
            </a:r>
            <a:br>
              <a:rPr lang="en-US" sz="4100" i="0" dirty="0"/>
            </a:br>
            <a:br>
              <a:rPr lang="en-US" sz="4100" i="0" dirty="0"/>
            </a:br>
            <a:r>
              <a:rPr lang="en-US" sz="2400" b="1" u="sng" dirty="0"/>
              <a:t>connect to the business problem</a:t>
            </a:r>
            <a:endParaRPr lang="en-US" sz="4100" b="1" u="sng" dirty="0"/>
          </a:p>
        </p:txBody>
      </p:sp>
      <p:sp>
        <p:nvSpPr>
          <p:cNvPr id="3" name="Content Placeholder 2">
            <a:extLst>
              <a:ext uri="{FF2B5EF4-FFF2-40B4-BE49-F238E27FC236}">
                <a16:creationId xmlns:a16="http://schemas.microsoft.com/office/drawing/2014/main" id="{C10C72E2-B27F-B652-18C7-539AE227D7BD}"/>
              </a:ext>
            </a:extLst>
          </p:cNvPr>
          <p:cNvSpPr>
            <a:spLocks noGrp="1"/>
          </p:cNvSpPr>
          <p:nvPr>
            <p:ph idx="1"/>
          </p:nvPr>
        </p:nvSpPr>
        <p:spPr>
          <a:xfrm>
            <a:off x="5895753" y="533400"/>
            <a:ext cx="5458046" cy="5791200"/>
          </a:xfrm>
        </p:spPr>
        <p:txBody>
          <a:bodyPr anchor="ctr">
            <a:normAutofit/>
          </a:bodyPr>
          <a:lstStyle/>
          <a:p>
            <a:r>
              <a:rPr lang="en-US" b="1" dirty="0"/>
              <a:t>Value Proposition and ROI</a:t>
            </a:r>
          </a:p>
          <a:p>
            <a:pPr lvl="1"/>
            <a:r>
              <a:rPr lang="en-US" dirty="0"/>
              <a:t>Reduces total coding costs by up to 70%</a:t>
            </a:r>
          </a:p>
          <a:p>
            <a:pPr lvl="1"/>
            <a:r>
              <a:rPr lang="en-US" dirty="0"/>
              <a:t>Ensures faster and more reliable billing process</a:t>
            </a:r>
          </a:p>
          <a:p>
            <a:pPr lvl="1"/>
            <a:r>
              <a:rPr lang="en-US" dirty="0"/>
              <a:t>Improves financial performance</a:t>
            </a:r>
          </a:p>
          <a:p>
            <a:r>
              <a:rPr lang="en-US" b="1" dirty="0"/>
              <a:t>Security and Compliance Assurance</a:t>
            </a:r>
          </a:p>
          <a:p>
            <a:pPr lvl="1"/>
            <a:r>
              <a:rPr lang="en-US" dirty="0"/>
              <a:t>HIPAA and SOC 2 compliant</a:t>
            </a:r>
          </a:p>
          <a:p>
            <a:pPr lvl="1"/>
            <a:r>
              <a:rPr lang="en-US" dirty="0"/>
              <a:t>Employs real-time auditing for continuous compliance</a:t>
            </a:r>
          </a:p>
          <a:p>
            <a:pPr lvl="1"/>
            <a:r>
              <a:rPr lang="en-US" dirty="0"/>
              <a:t>Protects sensitive patient data</a:t>
            </a:r>
          </a:p>
          <a:p>
            <a:r>
              <a:rPr lang="en-US" b="1" dirty="0"/>
              <a:t>Customization and Scalability</a:t>
            </a:r>
          </a:p>
          <a:p>
            <a:pPr lvl="1"/>
            <a:r>
              <a:rPr lang="en-US" dirty="0"/>
              <a:t>Tailored to specific workflows</a:t>
            </a:r>
          </a:p>
          <a:p>
            <a:pPr lvl="1"/>
            <a:r>
              <a:rPr lang="en-US" dirty="0"/>
              <a:t>Handles seasonal spikes and scaling needs</a:t>
            </a:r>
          </a:p>
          <a:p>
            <a:pPr lvl="1"/>
            <a:r>
              <a:rPr lang="en-US" dirty="0"/>
              <a:t>Processes millions of charts daily without slowdown</a:t>
            </a:r>
          </a:p>
        </p:txBody>
      </p:sp>
      <p:cxnSp>
        <p:nvCxnSpPr>
          <p:cNvPr id="12"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541520"/>
            <a:ext cx="5895754" cy="231050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2988236"/>
            <a:ext cx="2418079" cy="38876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2375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50"/>
            <a:ext cx="5676966" cy="6869953"/>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30885" h="6869951">
                <a:moveTo>
                  <a:pt x="1754909" y="0"/>
                </a:moveTo>
                <a:lnTo>
                  <a:pt x="6430885" y="11953"/>
                </a:lnTo>
                <a:lnTo>
                  <a:pt x="6430885" y="6869951"/>
                </a:lnTo>
                <a:lnTo>
                  <a:pt x="0" y="6869951"/>
                </a:lnTo>
                <a:lnTo>
                  <a:pt x="1754909"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Univers Condensed Light"/>
              <a:ea typeface="+mn-ea"/>
              <a:cs typeface="+mn-cs"/>
            </a:endParaRPr>
          </a:p>
        </p:txBody>
      </p:sp>
      <p:sp>
        <p:nvSpPr>
          <p:cNvPr id="2" name="Title 1">
            <a:extLst>
              <a:ext uri="{FF2B5EF4-FFF2-40B4-BE49-F238E27FC236}">
                <a16:creationId xmlns:a16="http://schemas.microsoft.com/office/drawing/2014/main" id="{DECE4FD3-60E4-0796-4591-9960869ED10C}"/>
              </a:ext>
            </a:extLst>
          </p:cNvPr>
          <p:cNvSpPr>
            <a:spLocks noGrp="1"/>
          </p:cNvSpPr>
          <p:nvPr>
            <p:ph type="title"/>
          </p:nvPr>
        </p:nvSpPr>
        <p:spPr>
          <a:xfrm>
            <a:off x="883920" y="800849"/>
            <a:ext cx="4065767" cy="3510553"/>
          </a:xfrm>
        </p:spPr>
        <p:txBody>
          <a:bodyPr anchor="t">
            <a:normAutofit/>
          </a:bodyPr>
          <a:lstStyle/>
          <a:p>
            <a:r>
              <a:rPr lang="en-US" sz="3400"/>
              <a:t>Meeting Plan with Novant Health: Welcome and Introductions</a:t>
            </a:r>
          </a:p>
        </p:txBody>
      </p:sp>
      <p:sp>
        <p:nvSpPr>
          <p:cNvPr id="3" name="Content Placeholder 2">
            <a:extLst>
              <a:ext uri="{FF2B5EF4-FFF2-40B4-BE49-F238E27FC236}">
                <a16:creationId xmlns:a16="http://schemas.microsoft.com/office/drawing/2014/main" id="{A259817E-A440-0D58-A821-53A8BD1FC334}"/>
              </a:ext>
            </a:extLst>
          </p:cNvPr>
          <p:cNvSpPr>
            <a:spLocks noGrp="1"/>
          </p:cNvSpPr>
          <p:nvPr>
            <p:ph idx="1"/>
          </p:nvPr>
        </p:nvSpPr>
        <p:spPr>
          <a:xfrm>
            <a:off x="5895753" y="533400"/>
            <a:ext cx="5458046" cy="5791200"/>
          </a:xfrm>
        </p:spPr>
        <p:txBody>
          <a:bodyPr anchor="ctr">
            <a:normAutofit/>
          </a:bodyPr>
          <a:lstStyle/>
          <a:p>
            <a:r>
              <a:rPr lang="en-US" b="1" dirty="0"/>
              <a:t>Introduce Yourself and Your Role</a:t>
            </a:r>
          </a:p>
          <a:p>
            <a:pPr lvl="1"/>
            <a:r>
              <a:rPr lang="en-US" dirty="0"/>
              <a:t>State your name and title</a:t>
            </a:r>
          </a:p>
          <a:p>
            <a:pPr lvl="1"/>
            <a:r>
              <a:rPr lang="en-US" dirty="0"/>
              <a:t>Explain your role at Acme Health</a:t>
            </a:r>
          </a:p>
          <a:p>
            <a:pPr lvl="1"/>
            <a:r>
              <a:rPr lang="en-US" dirty="0"/>
              <a:t>Mention your expertise in AI technology for healthcare coding</a:t>
            </a:r>
          </a:p>
          <a:p>
            <a:r>
              <a:rPr lang="en-US" b="1" dirty="0"/>
              <a:t>Objective of the Meeting</a:t>
            </a:r>
          </a:p>
          <a:p>
            <a:pPr lvl="1"/>
            <a:r>
              <a:rPr lang="en-US" dirty="0"/>
              <a:t>Introduce Acme Health and AI-powered coding solutions</a:t>
            </a:r>
          </a:p>
          <a:p>
            <a:pPr lvl="1"/>
            <a:r>
              <a:rPr lang="en-US" dirty="0"/>
              <a:t>Discuss how solutions support Novant Health’s goals</a:t>
            </a:r>
          </a:p>
          <a:p>
            <a:pPr lvl="1"/>
            <a:r>
              <a:rPr lang="en-US" dirty="0"/>
              <a:t>Focus on improving efficiency, patient care, and data security</a:t>
            </a:r>
          </a:p>
          <a:p>
            <a:r>
              <a:rPr lang="en-US" b="1" dirty="0"/>
              <a:t>Participant Introductions</a:t>
            </a:r>
          </a:p>
          <a:p>
            <a:pPr lvl="1"/>
            <a:r>
              <a:rPr lang="en-US" dirty="0"/>
              <a:t>Invite Natalie Smith to introduce herself</a:t>
            </a:r>
          </a:p>
          <a:p>
            <a:pPr lvl="1"/>
            <a:r>
              <a:rPr lang="en-US" dirty="0"/>
              <a:t>Invite Denise Dough to introduce herself</a:t>
            </a:r>
          </a:p>
        </p:txBody>
      </p:sp>
      <p:cxnSp>
        <p:nvCxnSpPr>
          <p:cNvPr id="12"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541520"/>
            <a:ext cx="5895754" cy="231050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2988236"/>
            <a:ext cx="2418079" cy="38876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474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50"/>
            <a:ext cx="5676966" cy="6869953"/>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30885" h="6869951">
                <a:moveTo>
                  <a:pt x="1754909" y="0"/>
                </a:moveTo>
                <a:lnTo>
                  <a:pt x="6430885" y="11953"/>
                </a:lnTo>
                <a:lnTo>
                  <a:pt x="6430885" y="6869951"/>
                </a:lnTo>
                <a:lnTo>
                  <a:pt x="0" y="6869951"/>
                </a:lnTo>
                <a:lnTo>
                  <a:pt x="1754909"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Univers Condensed Light"/>
              <a:ea typeface="+mn-ea"/>
              <a:cs typeface="+mn-cs"/>
            </a:endParaRPr>
          </a:p>
        </p:txBody>
      </p:sp>
      <p:sp>
        <p:nvSpPr>
          <p:cNvPr id="2" name="Title 1">
            <a:extLst>
              <a:ext uri="{FF2B5EF4-FFF2-40B4-BE49-F238E27FC236}">
                <a16:creationId xmlns:a16="http://schemas.microsoft.com/office/drawing/2014/main" id="{3D2C1E16-0F57-E57F-C89F-4A802ACD2D68}"/>
              </a:ext>
            </a:extLst>
          </p:cNvPr>
          <p:cNvSpPr>
            <a:spLocks noGrp="1"/>
          </p:cNvSpPr>
          <p:nvPr>
            <p:ph type="title"/>
          </p:nvPr>
        </p:nvSpPr>
        <p:spPr>
          <a:xfrm>
            <a:off x="883920" y="800849"/>
            <a:ext cx="4065767" cy="3510553"/>
          </a:xfrm>
        </p:spPr>
        <p:txBody>
          <a:bodyPr anchor="t">
            <a:normAutofit/>
          </a:bodyPr>
          <a:lstStyle/>
          <a:p>
            <a:r>
              <a:rPr lang="en-US" sz="3700"/>
              <a:t>Meeting Plan with Novant Health: Setting the Expectations</a:t>
            </a:r>
          </a:p>
        </p:txBody>
      </p:sp>
      <p:sp>
        <p:nvSpPr>
          <p:cNvPr id="3" name="Content Placeholder 2">
            <a:extLst>
              <a:ext uri="{FF2B5EF4-FFF2-40B4-BE49-F238E27FC236}">
                <a16:creationId xmlns:a16="http://schemas.microsoft.com/office/drawing/2014/main" id="{F22988FF-DAFB-0C98-BFF2-6B9F570BA345}"/>
              </a:ext>
            </a:extLst>
          </p:cNvPr>
          <p:cNvSpPr>
            <a:spLocks noGrp="1"/>
          </p:cNvSpPr>
          <p:nvPr>
            <p:ph idx="1"/>
          </p:nvPr>
        </p:nvSpPr>
        <p:spPr>
          <a:xfrm>
            <a:off x="5895753" y="533400"/>
            <a:ext cx="5458046" cy="5791200"/>
          </a:xfrm>
        </p:spPr>
        <p:txBody>
          <a:bodyPr anchor="ctr">
            <a:normAutofit/>
          </a:bodyPr>
          <a:lstStyle/>
          <a:p>
            <a:pPr>
              <a:lnSpc>
                <a:spcPct val="90000"/>
              </a:lnSpc>
            </a:pPr>
            <a:r>
              <a:rPr lang="en-US" b="1" dirty="0"/>
              <a:t>Aligning on Meeting Objectives</a:t>
            </a:r>
          </a:p>
          <a:p>
            <a:pPr lvl="1">
              <a:lnSpc>
                <a:spcPct val="90000"/>
              </a:lnSpc>
            </a:pPr>
            <a:r>
              <a:rPr lang="en-US" dirty="0"/>
              <a:t>Understand current challenges and priorities</a:t>
            </a:r>
          </a:p>
          <a:p>
            <a:pPr lvl="1">
              <a:lnSpc>
                <a:spcPct val="90000"/>
              </a:lnSpc>
            </a:pPr>
            <a:r>
              <a:rPr lang="en-US" dirty="0"/>
              <a:t>Tailor discussion to relevant features and benefits</a:t>
            </a:r>
          </a:p>
          <a:p>
            <a:pPr>
              <a:lnSpc>
                <a:spcPct val="90000"/>
              </a:lnSpc>
            </a:pPr>
            <a:r>
              <a:rPr lang="en-US" b="1" dirty="0"/>
              <a:t>Time Commitment</a:t>
            </a:r>
          </a:p>
          <a:p>
            <a:pPr lvl="1">
              <a:lnSpc>
                <a:spcPct val="90000"/>
              </a:lnSpc>
            </a:pPr>
            <a:r>
              <a:rPr lang="en-US" dirty="0"/>
              <a:t>Keep the meeting concise, within 45 minutes</a:t>
            </a:r>
          </a:p>
          <a:p>
            <a:pPr>
              <a:lnSpc>
                <a:spcPct val="90000"/>
              </a:lnSpc>
            </a:pPr>
            <a:r>
              <a:rPr lang="en-US" b="1" dirty="0"/>
              <a:t>Interactive Discussion</a:t>
            </a:r>
          </a:p>
          <a:p>
            <a:pPr lvl="1">
              <a:lnSpc>
                <a:spcPct val="90000"/>
              </a:lnSpc>
            </a:pPr>
            <a:r>
              <a:rPr lang="en-US" dirty="0"/>
              <a:t>Encourage questions and gather necessary insights</a:t>
            </a:r>
          </a:p>
          <a:p>
            <a:pPr>
              <a:lnSpc>
                <a:spcPct val="90000"/>
              </a:lnSpc>
            </a:pPr>
            <a:r>
              <a:rPr lang="en-US" b="1" dirty="0"/>
              <a:t>Alignment on Next Steps</a:t>
            </a:r>
          </a:p>
          <a:p>
            <a:pPr lvl="1">
              <a:lnSpc>
                <a:spcPct val="90000"/>
              </a:lnSpc>
            </a:pPr>
            <a:r>
              <a:rPr lang="en-US" dirty="0"/>
              <a:t>Identify key areas where Acme Health can add value</a:t>
            </a:r>
          </a:p>
          <a:p>
            <a:pPr lvl="1">
              <a:lnSpc>
                <a:spcPct val="90000"/>
              </a:lnSpc>
            </a:pPr>
            <a:r>
              <a:rPr lang="en-US" dirty="0"/>
              <a:t>Agree on potential next steps</a:t>
            </a:r>
          </a:p>
          <a:p>
            <a:pPr>
              <a:lnSpc>
                <a:spcPct val="90000"/>
              </a:lnSpc>
            </a:pPr>
            <a:r>
              <a:rPr lang="en-US" b="1" dirty="0"/>
              <a:t>Key Topics to Cover</a:t>
            </a:r>
          </a:p>
          <a:p>
            <a:pPr lvl="1">
              <a:lnSpc>
                <a:spcPct val="90000"/>
              </a:lnSpc>
            </a:pPr>
            <a:r>
              <a:rPr lang="en-US" dirty="0"/>
              <a:t>Overview of Acme Health and AI technology</a:t>
            </a:r>
          </a:p>
        </p:txBody>
      </p:sp>
      <p:cxnSp>
        <p:nvCxnSpPr>
          <p:cNvPr id="12"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541520"/>
            <a:ext cx="5895754" cy="231050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2988236"/>
            <a:ext cx="2418079" cy="38876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94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50"/>
            <a:ext cx="5676966" cy="6869953"/>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30885" h="6869951">
                <a:moveTo>
                  <a:pt x="1754909" y="0"/>
                </a:moveTo>
                <a:lnTo>
                  <a:pt x="6430885" y="11953"/>
                </a:lnTo>
                <a:lnTo>
                  <a:pt x="6430885" y="6869951"/>
                </a:lnTo>
                <a:lnTo>
                  <a:pt x="0" y="6869951"/>
                </a:lnTo>
                <a:lnTo>
                  <a:pt x="1754909"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Univers Condensed Light"/>
              <a:ea typeface="+mn-ea"/>
              <a:cs typeface="+mn-cs"/>
            </a:endParaRPr>
          </a:p>
        </p:txBody>
      </p:sp>
      <p:sp>
        <p:nvSpPr>
          <p:cNvPr id="2" name="Title 1">
            <a:extLst>
              <a:ext uri="{FF2B5EF4-FFF2-40B4-BE49-F238E27FC236}">
                <a16:creationId xmlns:a16="http://schemas.microsoft.com/office/drawing/2014/main" id="{39D3DD65-4474-3430-9594-02250CAAEB4A}"/>
              </a:ext>
            </a:extLst>
          </p:cNvPr>
          <p:cNvSpPr>
            <a:spLocks noGrp="1"/>
          </p:cNvSpPr>
          <p:nvPr>
            <p:ph type="title"/>
          </p:nvPr>
        </p:nvSpPr>
        <p:spPr>
          <a:xfrm>
            <a:off x="883920" y="800849"/>
            <a:ext cx="4065767" cy="3510553"/>
          </a:xfrm>
        </p:spPr>
        <p:txBody>
          <a:bodyPr anchor="t">
            <a:normAutofit/>
          </a:bodyPr>
          <a:lstStyle/>
          <a:p>
            <a:r>
              <a:rPr lang="en-US" dirty="0"/>
              <a:t>Overview of Acme Health</a:t>
            </a:r>
          </a:p>
        </p:txBody>
      </p:sp>
      <p:sp>
        <p:nvSpPr>
          <p:cNvPr id="3" name="Content Placeholder 2">
            <a:extLst>
              <a:ext uri="{FF2B5EF4-FFF2-40B4-BE49-F238E27FC236}">
                <a16:creationId xmlns:a16="http://schemas.microsoft.com/office/drawing/2014/main" id="{4EB7D597-C476-5F22-0097-EEF84EE56916}"/>
              </a:ext>
            </a:extLst>
          </p:cNvPr>
          <p:cNvSpPr>
            <a:spLocks noGrp="1"/>
          </p:cNvSpPr>
          <p:nvPr>
            <p:ph idx="1"/>
          </p:nvPr>
        </p:nvSpPr>
        <p:spPr>
          <a:xfrm>
            <a:off x="5895753" y="533400"/>
            <a:ext cx="5458046" cy="5791200"/>
          </a:xfrm>
        </p:spPr>
        <p:txBody>
          <a:bodyPr anchor="ctr">
            <a:normAutofit/>
          </a:bodyPr>
          <a:lstStyle/>
          <a:p>
            <a:r>
              <a:rPr lang="en-US" b="1" dirty="0"/>
              <a:t>Mission</a:t>
            </a:r>
          </a:p>
          <a:p>
            <a:pPr lvl="1"/>
            <a:r>
              <a:rPr lang="en-US" dirty="0"/>
              <a:t>Revolutionizing medical coding through AI</a:t>
            </a:r>
          </a:p>
          <a:p>
            <a:r>
              <a:rPr lang="en-US" b="1" dirty="0"/>
              <a:t>Expertise</a:t>
            </a:r>
          </a:p>
          <a:p>
            <a:pPr lvl="1"/>
            <a:r>
              <a:rPr lang="en-US" dirty="0"/>
              <a:t>Trusted in leading revenue cycle operations</a:t>
            </a:r>
          </a:p>
          <a:p>
            <a:r>
              <a:rPr lang="en-US" b="1" dirty="0"/>
              <a:t>Capabilities</a:t>
            </a:r>
          </a:p>
          <a:p>
            <a:pPr lvl="1"/>
            <a:r>
              <a:rPr lang="en-US" dirty="0"/>
              <a:t>Coding automation</a:t>
            </a:r>
          </a:p>
          <a:p>
            <a:pPr lvl="1"/>
            <a:r>
              <a:rPr lang="en-US" dirty="0"/>
              <a:t>Audit</a:t>
            </a:r>
          </a:p>
          <a:p>
            <a:pPr lvl="1"/>
            <a:r>
              <a:rPr lang="en-US" dirty="0"/>
              <a:t>Productivity tools</a:t>
            </a:r>
          </a:p>
        </p:txBody>
      </p:sp>
      <p:cxnSp>
        <p:nvCxnSpPr>
          <p:cNvPr id="12"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541520"/>
            <a:ext cx="5895754" cy="231050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2988236"/>
            <a:ext cx="2418079" cy="38876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044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24" name="Rectangle 23">
            <a:extLst>
              <a:ext uri="{FF2B5EF4-FFF2-40B4-BE49-F238E27FC236}">
                <a16:creationId xmlns:a16="http://schemas.microsoft.com/office/drawing/2014/main" id="{D6309531-94CD-4CF6-AACE-80EC085E0F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2" name="Title 1">
            <a:extLst>
              <a:ext uri="{FF2B5EF4-FFF2-40B4-BE49-F238E27FC236}">
                <a16:creationId xmlns:a16="http://schemas.microsoft.com/office/drawing/2014/main" id="{E13D887E-30C3-0251-2E09-ED013EFF9281}"/>
              </a:ext>
            </a:extLst>
          </p:cNvPr>
          <p:cNvSpPr>
            <a:spLocks noGrp="1"/>
          </p:cNvSpPr>
          <p:nvPr>
            <p:ph type="title"/>
          </p:nvPr>
        </p:nvSpPr>
        <p:spPr>
          <a:xfrm>
            <a:off x="5146159" y="685800"/>
            <a:ext cx="6238688" cy="1382233"/>
          </a:xfrm>
        </p:spPr>
        <p:txBody>
          <a:bodyPr vert="horz" lIns="91440" tIns="45720" rIns="91440" bIns="45720" rtlCol="0" anchor="ctr">
            <a:normAutofit/>
          </a:bodyPr>
          <a:lstStyle/>
          <a:p>
            <a:r>
              <a:rPr lang="en-US" sz="3400"/>
              <a:t>Understanding Novant Health’s Priorities</a:t>
            </a:r>
          </a:p>
        </p:txBody>
      </p:sp>
      <p:pic>
        <p:nvPicPr>
          <p:cNvPr id="5" name="Content Placeholder 4" descr="Doctors wearing masks">
            <a:extLst>
              <a:ext uri="{FF2B5EF4-FFF2-40B4-BE49-F238E27FC236}">
                <a16:creationId xmlns:a16="http://schemas.microsoft.com/office/drawing/2014/main" id="{D34578DA-0719-466D-9F59-9B37AA217187}"/>
              </a:ext>
            </a:extLst>
          </p:cNvPr>
          <p:cNvPicPr>
            <a:picLocks noGrp="1" noChangeAspect="1"/>
          </p:cNvPicPr>
          <p:nvPr>
            <p:ph sz="half" idx="1"/>
          </p:nvPr>
        </p:nvPicPr>
        <p:blipFill>
          <a:blip r:embed="rId3"/>
          <a:srcRect l="36827" r="15129" b="-1"/>
          <a:stretch/>
        </p:blipFill>
        <p:spPr>
          <a:xfrm>
            <a:off x="20" y="-7444"/>
            <a:ext cx="4966427" cy="6874330"/>
          </a:xfrm>
          <a:custGeom>
            <a:avLst/>
            <a:gdLst/>
            <a:ahLst/>
            <a:cxnLst/>
            <a:rect l="l" t="t" r="r" b="b"/>
            <a:pathLst>
              <a:path w="4966447" h="6874330">
                <a:moveTo>
                  <a:pt x="0" y="0"/>
                </a:moveTo>
                <a:lnTo>
                  <a:pt x="4966447" y="0"/>
                </a:lnTo>
                <a:lnTo>
                  <a:pt x="3355712" y="6874330"/>
                </a:lnTo>
                <a:lnTo>
                  <a:pt x="0" y="6874330"/>
                </a:lnTo>
                <a:close/>
              </a:path>
            </a:pathLst>
          </a:custGeom>
        </p:spPr>
      </p:pic>
      <p:sp>
        <p:nvSpPr>
          <p:cNvPr id="4" name="Content Placeholder 3">
            <a:extLst>
              <a:ext uri="{FF2B5EF4-FFF2-40B4-BE49-F238E27FC236}">
                <a16:creationId xmlns:a16="http://schemas.microsoft.com/office/drawing/2014/main" id="{DEB184B0-7D99-1C5D-1AD9-68C7016E3CD2}"/>
              </a:ext>
            </a:extLst>
          </p:cNvPr>
          <p:cNvSpPr>
            <a:spLocks noGrp="1"/>
          </p:cNvSpPr>
          <p:nvPr>
            <p:ph sz="half" idx="2"/>
          </p:nvPr>
        </p:nvSpPr>
        <p:spPr>
          <a:xfrm>
            <a:off x="5146158" y="2301949"/>
            <a:ext cx="6238687" cy="4022650"/>
          </a:xfrm>
        </p:spPr>
        <p:txBody>
          <a:bodyPr vert="horz" lIns="91440" tIns="45720" rIns="91440" bIns="45720" rtlCol="0">
            <a:normAutofit/>
          </a:bodyPr>
          <a:lstStyle/>
          <a:p>
            <a:pPr>
              <a:lnSpc>
                <a:spcPct val="90000"/>
              </a:lnSpc>
            </a:pPr>
            <a:r>
              <a:rPr lang="en-US" b="1" dirty="0"/>
              <a:t>Improving Operational Efficiency</a:t>
            </a:r>
          </a:p>
          <a:p>
            <a:pPr lvl="1">
              <a:lnSpc>
                <a:spcPct val="90000"/>
              </a:lnSpc>
            </a:pPr>
            <a:r>
              <a:rPr lang="en-US" dirty="0"/>
              <a:t>Focus on streamlining processes</a:t>
            </a:r>
          </a:p>
          <a:p>
            <a:pPr>
              <a:lnSpc>
                <a:spcPct val="90000"/>
              </a:lnSpc>
            </a:pPr>
            <a:r>
              <a:rPr lang="en-US" b="1" dirty="0"/>
              <a:t>Enhancing Patient Care</a:t>
            </a:r>
          </a:p>
          <a:p>
            <a:pPr lvl="1">
              <a:lnSpc>
                <a:spcPct val="90000"/>
              </a:lnSpc>
            </a:pPr>
            <a:r>
              <a:rPr lang="en-US" dirty="0"/>
              <a:t>Accurate coding to reduce denials</a:t>
            </a:r>
          </a:p>
          <a:p>
            <a:pPr>
              <a:lnSpc>
                <a:spcPct val="90000"/>
              </a:lnSpc>
            </a:pPr>
            <a:r>
              <a:rPr lang="en-US" b="1" dirty="0"/>
              <a:t>Securing Data</a:t>
            </a:r>
          </a:p>
          <a:p>
            <a:pPr lvl="1">
              <a:lnSpc>
                <a:spcPct val="90000"/>
              </a:lnSpc>
            </a:pPr>
            <a:r>
              <a:rPr lang="en-US" dirty="0"/>
              <a:t>Protection against cyber threats</a:t>
            </a:r>
          </a:p>
          <a:p>
            <a:pPr>
              <a:lnSpc>
                <a:spcPct val="90000"/>
              </a:lnSpc>
            </a:pPr>
            <a:r>
              <a:rPr lang="en-US" b="1" dirty="0"/>
              <a:t>Exploratory Questions</a:t>
            </a:r>
          </a:p>
          <a:p>
            <a:pPr lvl="1">
              <a:lnSpc>
                <a:spcPct val="90000"/>
              </a:lnSpc>
            </a:pPr>
            <a:r>
              <a:rPr lang="en-US" dirty="0"/>
              <a:t>Current strategies for operational efficiency</a:t>
            </a:r>
          </a:p>
          <a:p>
            <a:pPr lvl="1">
              <a:lnSpc>
                <a:spcPct val="90000"/>
              </a:lnSpc>
            </a:pPr>
            <a:r>
              <a:rPr lang="en-US" dirty="0"/>
              <a:t>Measures for coding accuracy and reducing denials</a:t>
            </a:r>
          </a:p>
          <a:p>
            <a:pPr lvl="1">
              <a:lnSpc>
                <a:spcPct val="90000"/>
              </a:lnSpc>
            </a:pPr>
            <a:r>
              <a:rPr lang="en-US" dirty="0"/>
              <a:t>Importance of real-time audits and compliance</a:t>
            </a:r>
          </a:p>
        </p:txBody>
      </p:sp>
      <p:cxnSp>
        <p:nvCxnSpPr>
          <p:cNvPr id="26" name="Straight Connector 25">
            <a:extLst>
              <a:ext uri="{FF2B5EF4-FFF2-40B4-BE49-F238E27FC236}">
                <a16:creationId xmlns:a16="http://schemas.microsoft.com/office/drawing/2014/main" id="{F75BF611-D2A5-4454-8C47-95B0BC4228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627455" y="-19394"/>
            <a:ext cx="806149" cy="687739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9643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6CA7A60-8DF8-4B78-BFE3-B372B90AB9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11" name="Rectangle 23">
            <a:extLst>
              <a:ext uri="{FF2B5EF4-FFF2-40B4-BE49-F238E27FC236}">
                <a16:creationId xmlns:a16="http://schemas.microsoft.com/office/drawing/2014/main" id="{FF4BD241-F172-410B-B0DE-9D7344B35B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4850735" cy="6857998"/>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2320626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320626 w 6125882"/>
              <a:gd name="connsiteY4" fmla="*/ 0 h 6857998"/>
              <a:gd name="connsiteX0" fmla="*/ 2034528 w 5839784"/>
              <a:gd name="connsiteY0" fmla="*/ 0 h 6857998"/>
              <a:gd name="connsiteX1" fmla="*/ 5839784 w 5839784"/>
              <a:gd name="connsiteY1" fmla="*/ 0 h 6857998"/>
              <a:gd name="connsiteX2" fmla="*/ 5839784 w 5839784"/>
              <a:gd name="connsiteY2" fmla="*/ 6857998 h 6857998"/>
              <a:gd name="connsiteX3" fmla="*/ 0 w 5839784"/>
              <a:gd name="connsiteY3" fmla="*/ 6856093 h 6857998"/>
              <a:gd name="connsiteX4" fmla="*/ 2034528 w 5839784"/>
              <a:gd name="connsiteY4" fmla="*/ 0 h 6857998"/>
              <a:gd name="connsiteX0" fmla="*/ 2482758 w 5839784"/>
              <a:gd name="connsiteY0" fmla="*/ 10951 h 6857998"/>
              <a:gd name="connsiteX1" fmla="*/ 5839784 w 5839784"/>
              <a:gd name="connsiteY1" fmla="*/ 0 h 6857998"/>
              <a:gd name="connsiteX2" fmla="*/ 5839784 w 5839784"/>
              <a:gd name="connsiteY2" fmla="*/ 6857998 h 6857998"/>
              <a:gd name="connsiteX3" fmla="*/ 0 w 5839784"/>
              <a:gd name="connsiteY3" fmla="*/ 6856093 h 6857998"/>
              <a:gd name="connsiteX4" fmla="*/ 2482758 w 5839784"/>
              <a:gd name="connsiteY4" fmla="*/ 10951 h 6857998"/>
              <a:gd name="connsiteX0" fmla="*/ 2495565 w 5839784"/>
              <a:gd name="connsiteY0" fmla="*/ 0 h 6857998"/>
              <a:gd name="connsiteX1" fmla="*/ 5839784 w 5839784"/>
              <a:gd name="connsiteY1" fmla="*/ 0 h 6857998"/>
              <a:gd name="connsiteX2" fmla="*/ 5839784 w 5839784"/>
              <a:gd name="connsiteY2" fmla="*/ 6857998 h 6857998"/>
              <a:gd name="connsiteX3" fmla="*/ 0 w 5839784"/>
              <a:gd name="connsiteY3" fmla="*/ 6856093 h 6857998"/>
              <a:gd name="connsiteX4" fmla="*/ 2495565 w 5839784"/>
              <a:gd name="connsiteY4" fmla="*/ 0 h 6857998"/>
              <a:gd name="connsiteX0" fmla="*/ 2328480 w 5672699"/>
              <a:gd name="connsiteY0" fmla="*/ 0 h 6857998"/>
              <a:gd name="connsiteX1" fmla="*/ 5672699 w 5672699"/>
              <a:gd name="connsiteY1" fmla="*/ 0 h 6857998"/>
              <a:gd name="connsiteX2" fmla="*/ 5672699 w 5672699"/>
              <a:gd name="connsiteY2" fmla="*/ 6857998 h 6857998"/>
              <a:gd name="connsiteX3" fmla="*/ 0 w 5672699"/>
              <a:gd name="connsiteY3" fmla="*/ 6856093 h 6857998"/>
              <a:gd name="connsiteX4" fmla="*/ 2328480 w 5672699"/>
              <a:gd name="connsiteY4" fmla="*/ 0 h 6857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72699" h="6857998">
                <a:moveTo>
                  <a:pt x="2328480" y="0"/>
                </a:moveTo>
                <a:lnTo>
                  <a:pt x="5672699" y="0"/>
                </a:lnTo>
                <a:lnTo>
                  <a:pt x="5672699" y="6857998"/>
                </a:lnTo>
                <a:lnTo>
                  <a:pt x="0" y="6856093"/>
                </a:lnTo>
                <a:lnTo>
                  <a:pt x="232848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Univers Condensed Light"/>
              <a:ea typeface="+mn-ea"/>
              <a:cs typeface="+mn-cs"/>
            </a:endParaRPr>
          </a:p>
        </p:txBody>
      </p:sp>
      <p:sp>
        <p:nvSpPr>
          <p:cNvPr id="2" name="Title 1">
            <a:extLst>
              <a:ext uri="{FF2B5EF4-FFF2-40B4-BE49-F238E27FC236}">
                <a16:creationId xmlns:a16="http://schemas.microsoft.com/office/drawing/2014/main" id="{08372FE5-9BBF-4ABD-1C4E-0824218C50E8}"/>
              </a:ext>
            </a:extLst>
          </p:cNvPr>
          <p:cNvSpPr>
            <a:spLocks noGrp="1"/>
          </p:cNvSpPr>
          <p:nvPr>
            <p:ph type="title"/>
          </p:nvPr>
        </p:nvSpPr>
        <p:spPr>
          <a:xfrm>
            <a:off x="668005" y="657225"/>
            <a:ext cx="3230515" cy="3569822"/>
          </a:xfrm>
        </p:spPr>
        <p:txBody>
          <a:bodyPr anchor="t">
            <a:normAutofit/>
          </a:bodyPr>
          <a:lstStyle/>
          <a:p>
            <a:r>
              <a:rPr lang="en-US" sz="4100" dirty="0"/>
              <a:t>Acme Health’s Solutions: AI-Powered Coding</a:t>
            </a:r>
          </a:p>
        </p:txBody>
      </p:sp>
      <p:cxnSp>
        <p:nvCxnSpPr>
          <p:cNvPr id="13" name="Straight Connector 12">
            <a:extLst>
              <a:ext uri="{FF2B5EF4-FFF2-40B4-BE49-F238E27FC236}">
                <a16:creationId xmlns:a16="http://schemas.microsoft.com/office/drawing/2014/main" id="{F1CEFB97-33B1-4F90-A6B8-EAA26EEA1E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93" y="4305300"/>
            <a:ext cx="4515220" cy="25527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F5734D87-687A-66A9-61D1-584797349390}"/>
              </a:ext>
            </a:extLst>
          </p:cNvPr>
          <p:cNvGraphicFramePr>
            <a:graphicFrameLocks noGrp="1"/>
          </p:cNvGraphicFramePr>
          <p:nvPr>
            <p:ph idx="1"/>
          </p:nvPr>
        </p:nvGraphicFramePr>
        <p:xfrm>
          <a:off x="5146923" y="832268"/>
          <a:ext cx="6289466" cy="51469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33583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24" name="Rectangle 23">
            <a:extLst>
              <a:ext uri="{FF2B5EF4-FFF2-40B4-BE49-F238E27FC236}">
                <a16:creationId xmlns:a16="http://schemas.microsoft.com/office/drawing/2014/main" id="{D6309531-94CD-4CF6-AACE-80EC085E0F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2" name="Title 1">
            <a:extLst>
              <a:ext uri="{FF2B5EF4-FFF2-40B4-BE49-F238E27FC236}">
                <a16:creationId xmlns:a16="http://schemas.microsoft.com/office/drawing/2014/main" id="{80F8E006-AB65-6BB2-686B-D707A818273D}"/>
              </a:ext>
            </a:extLst>
          </p:cNvPr>
          <p:cNvSpPr>
            <a:spLocks noGrp="1"/>
          </p:cNvSpPr>
          <p:nvPr>
            <p:ph type="title"/>
          </p:nvPr>
        </p:nvSpPr>
        <p:spPr>
          <a:xfrm>
            <a:off x="5146159" y="685800"/>
            <a:ext cx="6238688" cy="1382233"/>
          </a:xfrm>
        </p:spPr>
        <p:txBody>
          <a:bodyPr vert="horz" lIns="91440" tIns="45720" rIns="91440" bIns="45720" rtlCol="0" anchor="ctr">
            <a:normAutofit/>
          </a:bodyPr>
          <a:lstStyle/>
          <a:p>
            <a:r>
              <a:rPr lang="en-US" sz="2800" dirty="0"/>
              <a:t>Acme Health’s Solutions: How Acme Health Enhances Patient Care</a:t>
            </a:r>
          </a:p>
        </p:txBody>
      </p:sp>
      <p:pic>
        <p:nvPicPr>
          <p:cNvPr id="5" name="Content Placeholder 4" descr="Happy healthcare professional with patient">
            <a:extLst>
              <a:ext uri="{FF2B5EF4-FFF2-40B4-BE49-F238E27FC236}">
                <a16:creationId xmlns:a16="http://schemas.microsoft.com/office/drawing/2014/main" id="{BE06167F-E055-4888-859F-325BE49FD32C}"/>
              </a:ext>
            </a:extLst>
          </p:cNvPr>
          <p:cNvPicPr>
            <a:picLocks noGrp="1" noChangeAspect="1"/>
          </p:cNvPicPr>
          <p:nvPr>
            <p:ph sz="half" idx="1"/>
          </p:nvPr>
        </p:nvPicPr>
        <p:blipFill>
          <a:blip r:embed="rId3"/>
          <a:srcRect l="798" r="50979" b="2"/>
          <a:stretch/>
        </p:blipFill>
        <p:spPr>
          <a:xfrm>
            <a:off x="20" y="-7444"/>
            <a:ext cx="4966427" cy="6874330"/>
          </a:xfrm>
          <a:custGeom>
            <a:avLst/>
            <a:gdLst/>
            <a:ahLst/>
            <a:cxnLst/>
            <a:rect l="l" t="t" r="r" b="b"/>
            <a:pathLst>
              <a:path w="4966447" h="6874330">
                <a:moveTo>
                  <a:pt x="0" y="0"/>
                </a:moveTo>
                <a:lnTo>
                  <a:pt x="4966447" y="0"/>
                </a:lnTo>
                <a:lnTo>
                  <a:pt x="3355712" y="6874330"/>
                </a:lnTo>
                <a:lnTo>
                  <a:pt x="0" y="6874330"/>
                </a:lnTo>
                <a:close/>
              </a:path>
            </a:pathLst>
          </a:custGeom>
        </p:spPr>
      </p:pic>
      <p:sp>
        <p:nvSpPr>
          <p:cNvPr id="4" name="Content Placeholder 3">
            <a:extLst>
              <a:ext uri="{FF2B5EF4-FFF2-40B4-BE49-F238E27FC236}">
                <a16:creationId xmlns:a16="http://schemas.microsoft.com/office/drawing/2014/main" id="{598B6678-9F9D-FB92-E295-F0FAA7A3116A}"/>
              </a:ext>
            </a:extLst>
          </p:cNvPr>
          <p:cNvSpPr>
            <a:spLocks noGrp="1"/>
          </p:cNvSpPr>
          <p:nvPr>
            <p:ph sz="half" idx="2"/>
          </p:nvPr>
        </p:nvSpPr>
        <p:spPr>
          <a:xfrm>
            <a:off x="5146158" y="2301949"/>
            <a:ext cx="6238687" cy="4022650"/>
          </a:xfrm>
        </p:spPr>
        <p:txBody>
          <a:bodyPr vert="horz" lIns="91440" tIns="45720" rIns="91440" bIns="45720" rtlCol="0">
            <a:normAutofit/>
          </a:bodyPr>
          <a:lstStyle/>
          <a:p>
            <a:r>
              <a:rPr lang="en-US" b="1" dirty="0"/>
              <a:t>Reduced billing errors</a:t>
            </a:r>
          </a:p>
          <a:p>
            <a:pPr lvl="1"/>
            <a:r>
              <a:rPr lang="en-US" dirty="0"/>
              <a:t>Minimizes mistakes in patient billing</a:t>
            </a:r>
          </a:p>
          <a:p>
            <a:r>
              <a:rPr lang="en-US" b="1" dirty="0"/>
              <a:t>Faster turnaround times</a:t>
            </a:r>
          </a:p>
          <a:p>
            <a:pPr lvl="1"/>
            <a:r>
              <a:rPr lang="en-US" dirty="0"/>
              <a:t>Speeds up the billing process</a:t>
            </a:r>
          </a:p>
          <a:p>
            <a:r>
              <a:rPr lang="en-US" b="1" dirty="0"/>
              <a:t>Ensures smoother patient billing experiences</a:t>
            </a:r>
          </a:p>
          <a:p>
            <a:pPr lvl="1"/>
            <a:r>
              <a:rPr lang="en-US" dirty="0"/>
              <a:t>Improves overall patient satisfaction</a:t>
            </a:r>
          </a:p>
        </p:txBody>
      </p:sp>
      <p:cxnSp>
        <p:nvCxnSpPr>
          <p:cNvPr id="26" name="Straight Connector 25">
            <a:extLst>
              <a:ext uri="{FF2B5EF4-FFF2-40B4-BE49-F238E27FC236}">
                <a16:creationId xmlns:a16="http://schemas.microsoft.com/office/drawing/2014/main" id="{F75BF611-D2A5-4454-8C47-95B0BC4228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627455" y="-19394"/>
            <a:ext cx="806149" cy="687739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1919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50"/>
            <a:ext cx="5676966" cy="6869953"/>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30885" h="6869951">
                <a:moveTo>
                  <a:pt x="1754909" y="0"/>
                </a:moveTo>
                <a:lnTo>
                  <a:pt x="6430885" y="11953"/>
                </a:lnTo>
                <a:lnTo>
                  <a:pt x="6430885" y="6869951"/>
                </a:lnTo>
                <a:lnTo>
                  <a:pt x="0" y="6869951"/>
                </a:lnTo>
                <a:lnTo>
                  <a:pt x="1754909"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Univers Condensed Light"/>
              <a:ea typeface="+mn-ea"/>
              <a:cs typeface="+mn-cs"/>
            </a:endParaRPr>
          </a:p>
        </p:txBody>
      </p:sp>
      <p:sp>
        <p:nvSpPr>
          <p:cNvPr id="2" name="Title 1">
            <a:extLst>
              <a:ext uri="{FF2B5EF4-FFF2-40B4-BE49-F238E27FC236}">
                <a16:creationId xmlns:a16="http://schemas.microsoft.com/office/drawing/2014/main" id="{70A2A9E5-CA10-03F0-FF11-4D5C6E1FE669}"/>
              </a:ext>
            </a:extLst>
          </p:cNvPr>
          <p:cNvSpPr>
            <a:spLocks noGrp="1"/>
          </p:cNvSpPr>
          <p:nvPr>
            <p:ph type="title"/>
          </p:nvPr>
        </p:nvSpPr>
        <p:spPr>
          <a:xfrm>
            <a:off x="883920" y="800849"/>
            <a:ext cx="4065767" cy="3510553"/>
          </a:xfrm>
        </p:spPr>
        <p:txBody>
          <a:bodyPr anchor="t">
            <a:normAutofit/>
          </a:bodyPr>
          <a:lstStyle/>
          <a:p>
            <a:r>
              <a:rPr lang="en-US" sz="3700" dirty="0"/>
              <a:t>Acme Health’s Solutions: Ensuring Security and Compliance</a:t>
            </a:r>
          </a:p>
        </p:txBody>
      </p:sp>
      <p:sp>
        <p:nvSpPr>
          <p:cNvPr id="3" name="Content Placeholder 2">
            <a:extLst>
              <a:ext uri="{FF2B5EF4-FFF2-40B4-BE49-F238E27FC236}">
                <a16:creationId xmlns:a16="http://schemas.microsoft.com/office/drawing/2014/main" id="{8EA43CF5-6C42-8164-5D6E-92AD8A40C4B4}"/>
              </a:ext>
            </a:extLst>
          </p:cNvPr>
          <p:cNvSpPr>
            <a:spLocks noGrp="1"/>
          </p:cNvSpPr>
          <p:nvPr>
            <p:ph idx="1"/>
          </p:nvPr>
        </p:nvSpPr>
        <p:spPr>
          <a:xfrm>
            <a:off x="5895753" y="533400"/>
            <a:ext cx="5458046" cy="5791200"/>
          </a:xfrm>
        </p:spPr>
        <p:txBody>
          <a:bodyPr anchor="ctr">
            <a:normAutofit/>
          </a:bodyPr>
          <a:lstStyle/>
          <a:p>
            <a:r>
              <a:rPr lang="en-US" b="1" dirty="0"/>
              <a:t>HIPAA and SOC 2 compliance</a:t>
            </a:r>
          </a:p>
          <a:p>
            <a:pPr lvl="1"/>
            <a:r>
              <a:rPr lang="en-US" dirty="0"/>
              <a:t>Adherence to industry standards</a:t>
            </a:r>
          </a:p>
          <a:p>
            <a:pPr lvl="1"/>
            <a:r>
              <a:rPr lang="en-US" dirty="0"/>
              <a:t>Ensuring data privacy and security</a:t>
            </a:r>
          </a:p>
          <a:p>
            <a:r>
              <a:rPr lang="en-US" b="1" dirty="0"/>
              <a:t>Real-time security measures</a:t>
            </a:r>
          </a:p>
          <a:p>
            <a:pPr lvl="1"/>
            <a:r>
              <a:rPr lang="en-US" dirty="0"/>
              <a:t>Continuous monitoring of systems</a:t>
            </a:r>
          </a:p>
          <a:p>
            <a:pPr lvl="1"/>
            <a:r>
              <a:rPr lang="en-US" dirty="0"/>
              <a:t>Immediate response to threats</a:t>
            </a:r>
          </a:p>
          <a:p>
            <a:r>
              <a:rPr lang="en-US" b="1" dirty="0"/>
              <a:t>Automated controls to safeguard data</a:t>
            </a:r>
          </a:p>
          <a:p>
            <a:pPr lvl="1"/>
            <a:r>
              <a:rPr lang="en-US" dirty="0"/>
              <a:t>Minimizing human error</a:t>
            </a:r>
          </a:p>
          <a:p>
            <a:pPr lvl="1"/>
            <a:r>
              <a:rPr lang="en-US" dirty="0"/>
              <a:t>Enhancing data protection</a:t>
            </a:r>
          </a:p>
        </p:txBody>
      </p:sp>
      <p:cxnSp>
        <p:nvCxnSpPr>
          <p:cNvPr id="12"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541520"/>
            <a:ext cx="5895754" cy="231050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2988236"/>
            <a:ext cx="2418079" cy="38876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2927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24" name="Rectangle 23">
            <a:extLst>
              <a:ext uri="{FF2B5EF4-FFF2-40B4-BE49-F238E27FC236}">
                <a16:creationId xmlns:a16="http://schemas.microsoft.com/office/drawing/2014/main" id="{D6309531-94CD-4CF6-AACE-80EC085E0F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2" name="Title 1">
            <a:extLst>
              <a:ext uri="{FF2B5EF4-FFF2-40B4-BE49-F238E27FC236}">
                <a16:creationId xmlns:a16="http://schemas.microsoft.com/office/drawing/2014/main" id="{BDE70B12-7CC3-5473-B554-F94018632C91}"/>
              </a:ext>
            </a:extLst>
          </p:cNvPr>
          <p:cNvSpPr>
            <a:spLocks noGrp="1"/>
          </p:cNvSpPr>
          <p:nvPr>
            <p:ph type="title"/>
          </p:nvPr>
        </p:nvSpPr>
        <p:spPr>
          <a:xfrm>
            <a:off x="5146159" y="685800"/>
            <a:ext cx="6238688" cy="1382233"/>
          </a:xfrm>
        </p:spPr>
        <p:txBody>
          <a:bodyPr vert="horz" lIns="91440" tIns="45720" rIns="91440" bIns="45720" rtlCol="0" anchor="ctr">
            <a:normAutofit/>
          </a:bodyPr>
          <a:lstStyle/>
          <a:p>
            <a:r>
              <a:rPr lang="en-US"/>
              <a:t>Summary &amp; Next Steps</a:t>
            </a:r>
          </a:p>
        </p:txBody>
      </p:sp>
      <p:pic>
        <p:nvPicPr>
          <p:cNvPr id="5" name="Content Placeholder 4" descr="Businesswomen brainstorming around a laptop">
            <a:extLst>
              <a:ext uri="{FF2B5EF4-FFF2-40B4-BE49-F238E27FC236}">
                <a16:creationId xmlns:a16="http://schemas.microsoft.com/office/drawing/2014/main" id="{A2308E58-91A4-46A6-8B77-92313D54B652}"/>
              </a:ext>
            </a:extLst>
          </p:cNvPr>
          <p:cNvPicPr>
            <a:picLocks noGrp="1" noChangeAspect="1"/>
          </p:cNvPicPr>
          <p:nvPr>
            <p:ph sz="half" idx="1"/>
          </p:nvPr>
        </p:nvPicPr>
        <p:blipFill>
          <a:blip r:embed="rId3"/>
          <a:srcRect l="6263" r="45514" b="2"/>
          <a:stretch/>
        </p:blipFill>
        <p:spPr>
          <a:xfrm>
            <a:off x="20" y="-7444"/>
            <a:ext cx="4966427" cy="6874330"/>
          </a:xfrm>
          <a:custGeom>
            <a:avLst/>
            <a:gdLst/>
            <a:ahLst/>
            <a:cxnLst/>
            <a:rect l="l" t="t" r="r" b="b"/>
            <a:pathLst>
              <a:path w="4966447" h="6874330">
                <a:moveTo>
                  <a:pt x="0" y="0"/>
                </a:moveTo>
                <a:lnTo>
                  <a:pt x="4966447" y="0"/>
                </a:lnTo>
                <a:lnTo>
                  <a:pt x="3355712" y="6874330"/>
                </a:lnTo>
                <a:lnTo>
                  <a:pt x="0" y="6874330"/>
                </a:lnTo>
                <a:close/>
              </a:path>
            </a:pathLst>
          </a:custGeom>
        </p:spPr>
      </p:pic>
      <p:sp>
        <p:nvSpPr>
          <p:cNvPr id="4" name="Content Placeholder 3">
            <a:extLst>
              <a:ext uri="{FF2B5EF4-FFF2-40B4-BE49-F238E27FC236}">
                <a16:creationId xmlns:a16="http://schemas.microsoft.com/office/drawing/2014/main" id="{BB9287E5-65C9-8523-2367-CD35978A4619}"/>
              </a:ext>
            </a:extLst>
          </p:cNvPr>
          <p:cNvSpPr>
            <a:spLocks noGrp="1"/>
          </p:cNvSpPr>
          <p:nvPr>
            <p:ph sz="half" idx="2"/>
          </p:nvPr>
        </p:nvSpPr>
        <p:spPr>
          <a:xfrm>
            <a:off x="5146158" y="2301949"/>
            <a:ext cx="6238687" cy="4022650"/>
          </a:xfrm>
        </p:spPr>
        <p:txBody>
          <a:bodyPr vert="horz" lIns="91440" tIns="45720" rIns="91440" bIns="45720" rtlCol="0">
            <a:normAutofit/>
          </a:bodyPr>
          <a:lstStyle/>
          <a:p>
            <a:r>
              <a:rPr lang="en-US" b="1" dirty="0"/>
              <a:t>Follow-up Meeting</a:t>
            </a:r>
          </a:p>
          <a:p>
            <a:pPr lvl="1"/>
            <a:r>
              <a:rPr lang="en-US" dirty="0"/>
              <a:t>Dive deeper into the topics discussed</a:t>
            </a:r>
          </a:p>
          <a:p>
            <a:r>
              <a:rPr lang="en-US" b="1" dirty="0"/>
              <a:t>Request Introductions</a:t>
            </a:r>
          </a:p>
          <a:p>
            <a:pPr lvl="1"/>
            <a:r>
              <a:rPr lang="en-US" dirty="0"/>
              <a:t>Introduction to other players in the field</a:t>
            </a:r>
          </a:p>
          <a:p>
            <a:r>
              <a:rPr lang="en-US" b="1" dirty="0"/>
              <a:t>Assemble More Information</a:t>
            </a:r>
          </a:p>
          <a:p>
            <a:pPr lvl="1"/>
            <a:r>
              <a:rPr lang="en-US" dirty="0"/>
              <a:t>Gather additional data and insights</a:t>
            </a:r>
          </a:p>
          <a:p>
            <a:pPr lvl="1"/>
            <a:r>
              <a:rPr lang="en-US" dirty="0"/>
              <a:t>Facilitate introductions</a:t>
            </a:r>
          </a:p>
          <a:p>
            <a:r>
              <a:rPr lang="en-US" b="1" dirty="0"/>
              <a:t>Joint Planning Session</a:t>
            </a:r>
          </a:p>
          <a:p>
            <a:pPr lvl="1"/>
            <a:r>
              <a:rPr lang="en-US" dirty="0"/>
              <a:t>Collaborate on plans</a:t>
            </a:r>
          </a:p>
        </p:txBody>
      </p:sp>
      <p:cxnSp>
        <p:nvCxnSpPr>
          <p:cNvPr id="26" name="Straight Connector 25">
            <a:extLst>
              <a:ext uri="{FF2B5EF4-FFF2-40B4-BE49-F238E27FC236}">
                <a16:creationId xmlns:a16="http://schemas.microsoft.com/office/drawing/2014/main" id="{F75BF611-D2A5-4454-8C47-95B0BC4228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627455" y="-19394"/>
            <a:ext cx="806149" cy="687739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1204895"/>
      </p:ext>
    </p:extLst>
  </p:cSld>
  <p:clrMapOvr>
    <a:masterClrMapping/>
  </p:clrMapOvr>
</p:sld>
</file>

<file path=ppt/theme/theme1.xml><?xml version="1.0" encoding="utf-8"?>
<a:theme xmlns:a="http://schemas.openxmlformats.org/drawingml/2006/main" name="AngleLinesVTI">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TotalTime>
  <Words>2251</Words>
  <Application>Microsoft Office PowerPoint</Application>
  <PresentationFormat>Widescreen</PresentationFormat>
  <Paragraphs>130</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Univers Condensed Light</vt:lpstr>
      <vt:lpstr>Walbaum Display Light</vt:lpstr>
      <vt:lpstr>AngleLinesVTI</vt:lpstr>
      <vt:lpstr>Meeting Plan with Novant Health: Objective</vt:lpstr>
      <vt:lpstr>Meeting Plan with Novant Health: Welcome and Introductions</vt:lpstr>
      <vt:lpstr>Meeting Plan with Novant Health: Setting the Expectations</vt:lpstr>
      <vt:lpstr>Overview of Acme Health</vt:lpstr>
      <vt:lpstr>Understanding Novant Health’s Priorities</vt:lpstr>
      <vt:lpstr>Acme Health’s Solutions: AI-Powered Coding</vt:lpstr>
      <vt:lpstr>Acme Health’s Solutions: How Acme Health Enhances Patient Care</vt:lpstr>
      <vt:lpstr>Acme Health’s Solutions: Ensuring Security and Compliance</vt:lpstr>
      <vt:lpstr>Summary &amp; Next Steps</vt:lpstr>
      <vt:lpstr>Other Notes: Three Important Things to Find Out</vt:lpstr>
      <vt:lpstr>Other Notes: Three Important Things to Articulate –   connect to the business problem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Simon Boardman</dc:creator>
  <cp:lastModifiedBy>Simon Boardman</cp:lastModifiedBy>
  <cp:revision>1</cp:revision>
  <dcterms:created xsi:type="dcterms:W3CDTF">2024-08-20T17:52:01Z</dcterms:created>
  <dcterms:modified xsi:type="dcterms:W3CDTF">2025-02-05T16:52:24Z</dcterms:modified>
</cp:coreProperties>
</file>